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style4.xml" ContentType="application/vnd.ms-office.chartstyle+xml"/>
  <Override PartName="/ppt/charts/colors4.xml" ContentType="application/vnd.ms-office.chartcolorstyle+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style5.xml" ContentType="application/vnd.ms-office.chartstyle+xml"/>
  <Override PartName="/ppt/charts/colors5.xml" ContentType="application/vnd.ms-office.chartcolorstyl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7.xml" ContentType="application/vnd.ms-office.chartstyle+xml"/>
  <Override PartName="/ppt/charts/colors7.xml" ContentType="application/vnd.ms-office.chartcolorstyle+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charts/style8.xml" ContentType="application/vnd.ms-office.chartstyle+xml"/>
  <Override PartName="/ppt/charts/colors8.xml" ContentType="application/vnd.ms-office.chartcolorstyle+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charts/style9.xml" ContentType="application/vnd.ms-office.chartstyle+xml"/>
  <Override PartName="/ppt/charts/colors9.xml" ContentType="application/vnd.ms-office.chartcolorstyl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43.xml" ContentType="application/vnd.openxmlformats-officedocument.drawingml.chart+xml"/>
  <Override PartName="/ppt/charts/chart44.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45.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46.xml" ContentType="application/vnd.openxmlformats-officedocument.drawingml.chart+xml"/>
  <Override PartName="/ppt/charts/chart47.xml" ContentType="application/vnd.openxmlformats-officedocument.drawingml.chart+xml"/>
  <Override PartName="/ppt/notesSlides/notesSlide14.xml" ContentType="application/vnd.openxmlformats-officedocument.presentationml.notesSlide+xml"/>
  <Override PartName="/ppt/charts/chart48.xml" ContentType="application/vnd.openxmlformats-officedocument.drawingml.chart+xml"/>
  <Override PartName="/ppt/charts/chart49.xml" ContentType="application/vnd.openxmlformats-officedocument.drawingml.chart+xml"/>
  <Override PartName="/ppt/notesSlides/notesSlide15.xml" ContentType="application/vnd.openxmlformats-officedocument.presentationml.notesSlide+xml"/>
  <Override PartName="/ppt/charts/chart50.xml" ContentType="application/vnd.openxmlformats-officedocument.drawingml.chart+xml"/>
  <Override PartName="/ppt/charts/chart51.xml" ContentType="application/vnd.openxmlformats-officedocument.drawingml.chart+xml"/>
  <Override PartName="/ppt/notesSlides/notesSlide16.xml" ContentType="application/vnd.openxmlformats-officedocument.presentationml.notesSlide+xml"/>
  <Override PartName="/ppt/charts/chart52.xml" ContentType="application/vnd.openxmlformats-officedocument.drawingml.chart+xml"/>
  <Override PartName="/ppt/notesSlides/notesSlide17.xml" ContentType="application/vnd.openxmlformats-officedocument.presentationml.notesSlide+xml"/>
  <Override PartName="/ppt/charts/chart53.xml" ContentType="application/vnd.openxmlformats-officedocument.drawingml.chart+xml"/>
  <Override PartName="/ppt/charts/chart54.xml" ContentType="application/vnd.openxmlformats-officedocument.drawingml.chart+xml"/>
  <Override PartName="/ppt/notesSlides/notesSlide18.xml" ContentType="application/vnd.openxmlformats-officedocument.presentationml.notesSlide+xml"/>
  <Override PartName="/ppt/charts/chart55.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56.xml" ContentType="application/vnd.openxmlformats-officedocument.drawingml.chart+xml"/>
  <Override PartName="/ppt/notesSlides/notesSlide21.xml" ContentType="application/vnd.openxmlformats-officedocument.presentationml.notesSlide+xml"/>
  <Override PartName="/ppt/charts/chart57.xml" ContentType="application/vnd.openxmlformats-officedocument.drawingml.chart+xml"/>
  <Override PartName="/ppt/notesSlides/notesSlide22.xml" ContentType="application/vnd.openxmlformats-officedocument.presentationml.notesSlide+xml"/>
  <Override PartName="/ppt/charts/chart58.xml" ContentType="application/vnd.openxmlformats-officedocument.drawingml.chart+xml"/>
  <Override PartName="/ppt/charts/chart59.xml" ContentType="application/vnd.openxmlformats-officedocument.drawingml.chart+xml"/>
  <Override PartName="/ppt/notesSlides/notesSlide23.xml" ContentType="application/vnd.openxmlformats-officedocument.presentationml.notesSlide+xml"/>
  <Override PartName="/ppt/charts/chart60.xml" ContentType="application/vnd.openxmlformats-officedocument.drawingml.chart+xml"/>
  <Override PartName="/ppt/charts/chart61.xml" ContentType="application/vnd.openxmlformats-officedocument.drawingml.chart+xml"/>
  <Override PartName="/ppt/notesSlides/notesSlide24.xml" ContentType="application/vnd.openxmlformats-officedocument.presentationml.notesSlide+xml"/>
  <Override PartName="/ppt/charts/chart62.xml" ContentType="application/vnd.openxmlformats-officedocument.drawingml.chart+xml"/>
  <Override PartName="/ppt/notesSlides/notesSlide25.xml" ContentType="application/vnd.openxmlformats-officedocument.presentationml.notesSlide+xml"/>
  <Override PartName="/ppt/charts/chart63.xml" ContentType="application/vnd.openxmlformats-officedocument.drawingml.chart+xml"/>
  <Override PartName="/ppt/charts/chart64.xml" ContentType="application/vnd.openxmlformats-officedocument.drawingml.chart+xml"/>
  <Override PartName="/ppt/notesSlides/notesSlide26.xml" ContentType="application/vnd.openxmlformats-officedocument.presentationml.notesSlide+xml"/>
  <Override PartName="/ppt/charts/chart65.xml" ContentType="application/vnd.openxmlformats-officedocument.drawingml.chart+xml"/>
  <Override PartName="/ppt/notesSlides/notesSlide27.xml" ContentType="application/vnd.openxmlformats-officedocument.presentationml.notesSlide+xml"/>
  <Override PartName="/ppt/charts/chart66.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76" r:id="rId5"/>
  </p:sldMasterIdLst>
  <p:notesMasterIdLst>
    <p:notesMasterId r:id="rId87"/>
  </p:notesMasterIdLst>
  <p:handoutMasterIdLst>
    <p:handoutMasterId r:id="rId88"/>
  </p:handoutMasterIdLst>
  <p:sldIdLst>
    <p:sldId id="1582" r:id="rId6"/>
    <p:sldId id="1583" r:id="rId7"/>
    <p:sldId id="1614" r:id="rId8"/>
    <p:sldId id="1623" r:id="rId9"/>
    <p:sldId id="2093" r:id="rId10"/>
    <p:sldId id="1624" r:id="rId11"/>
    <p:sldId id="1625" r:id="rId12"/>
    <p:sldId id="1971" r:id="rId13"/>
    <p:sldId id="1974" r:id="rId14"/>
    <p:sldId id="1686" r:id="rId15"/>
    <p:sldId id="1976" r:id="rId16"/>
    <p:sldId id="1977" r:id="rId17"/>
    <p:sldId id="1620" r:id="rId18"/>
    <p:sldId id="1979" r:id="rId19"/>
    <p:sldId id="1981" r:id="rId20"/>
    <p:sldId id="2115" r:id="rId21"/>
    <p:sldId id="1984" r:id="rId22"/>
    <p:sldId id="2116" r:id="rId23"/>
    <p:sldId id="2117" r:id="rId24"/>
    <p:sldId id="1988" r:id="rId25"/>
    <p:sldId id="2118" r:id="rId26"/>
    <p:sldId id="2119" r:id="rId27"/>
    <p:sldId id="1992" r:id="rId28"/>
    <p:sldId id="2120" r:id="rId29"/>
    <p:sldId id="2121" r:id="rId30"/>
    <p:sldId id="1996" r:id="rId31"/>
    <p:sldId id="2123" r:id="rId32"/>
    <p:sldId id="1999" r:id="rId33"/>
    <p:sldId id="2122" r:id="rId34"/>
    <p:sldId id="2002" r:id="rId35"/>
    <p:sldId id="2125" r:id="rId36"/>
    <p:sldId id="2005" r:id="rId37"/>
    <p:sldId id="2124" r:id="rId38"/>
    <p:sldId id="2126" r:id="rId39"/>
    <p:sldId id="2009" r:id="rId40"/>
    <p:sldId id="2129" r:id="rId41"/>
    <p:sldId id="2012" r:id="rId42"/>
    <p:sldId id="2128" r:id="rId43"/>
    <p:sldId id="2016" r:id="rId44"/>
    <p:sldId id="2130" r:id="rId45"/>
    <p:sldId id="2018" r:id="rId46"/>
    <p:sldId id="2131" r:id="rId47"/>
    <p:sldId id="2020" r:id="rId48"/>
    <p:sldId id="2049" r:id="rId49"/>
    <p:sldId id="1616" r:id="rId50"/>
    <p:sldId id="1817" r:id="rId51"/>
    <p:sldId id="2051" r:id="rId52"/>
    <p:sldId id="1921" r:id="rId53"/>
    <p:sldId id="1923" r:id="rId54"/>
    <p:sldId id="1924" r:id="rId55"/>
    <p:sldId id="1969" r:id="rId56"/>
    <p:sldId id="1925" r:id="rId57"/>
    <p:sldId id="1970" r:id="rId58"/>
    <p:sldId id="1926" r:id="rId59"/>
    <p:sldId id="1940" r:id="rId60"/>
    <p:sldId id="2162" r:id="rId61"/>
    <p:sldId id="1930" r:id="rId62"/>
    <p:sldId id="1932" r:id="rId63"/>
    <p:sldId id="1933" r:id="rId64"/>
    <p:sldId id="1935" r:id="rId65"/>
    <p:sldId id="1936" r:id="rId66"/>
    <p:sldId id="1937" r:id="rId67"/>
    <p:sldId id="1938" r:id="rId68"/>
    <p:sldId id="1955" r:id="rId69"/>
    <p:sldId id="2180" r:id="rId70"/>
    <p:sldId id="1617" r:id="rId71"/>
    <p:sldId id="2085" r:id="rId72"/>
    <p:sldId id="1820" r:id="rId73"/>
    <p:sldId id="1618" r:id="rId74"/>
    <p:sldId id="1821" r:id="rId75"/>
    <p:sldId id="1819" r:id="rId76"/>
    <p:sldId id="1822" r:id="rId77"/>
    <p:sldId id="1696" r:id="rId78"/>
    <p:sldId id="2086" r:id="rId79"/>
    <p:sldId id="2087" r:id="rId80"/>
    <p:sldId id="2088" r:id="rId81"/>
    <p:sldId id="2089" r:id="rId82"/>
    <p:sldId id="2090" r:id="rId83"/>
    <p:sldId id="2091" r:id="rId84"/>
    <p:sldId id="2092" r:id="rId85"/>
    <p:sldId id="1619" r:id="rId8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C289B148-69CD-F408-ABD0-570112907BB6}" name="Nicola Lawson" initials="NL" userId="S::Nicola.Lawson@cqc.org.uk::54ea8d3a-df9c-4289-9af4-54e9202d4ea8" providerId="AD"/>
  <p188:author id="{175DE54D-B071-8829-1CBE-DDE26626C8D9}" name="James, Alice" initials="AJ" userId="S::alice.james@cqc.org.uk::957c40c3-74fc-4387-b314-23310550a198" providerId="AD"/>
  <p188:author id="{F5254F77-C5AC-F9CB-37B0-EE61F29EF697}" name="Chris Laws" initials="CL" userId="S::Chris.Laws@surveycoordination.com::661b02b2-841c-4d08-a2de-8ae9f1c1cadb" providerId="AD"/>
  <p188:author id="{CACFB889-A907-AAC1-EA10-354E61830DD7}" name="Rupert Brice" initials="RB" userId="S::Rupert.Brice@pickereurope.ac.uk::e7b4ee25-0084-428a-9820-8e2985d3ec0b"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276A"/>
    <a:srgbClr val="FFFFFF"/>
    <a:srgbClr val="6B2768"/>
    <a:srgbClr val="D9D9D9"/>
    <a:srgbClr val="756382"/>
    <a:srgbClr val="746280"/>
    <a:srgbClr val="2F469C"/>
    <a:srgbClr val="EDEDED"/>
    <a:srgbClr val="00000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94673" autoAdjust="0"/>
  </p:normalViewPr>
  <p:slideViewPr>
    <p:cSldViewPr snapToGrid="0">
      <p:cViewPr varScale="1">
        <p:scale>
          <a:sx n="87" d="100"/>
          <a:sy n="87" d="100"/>
        </p:scale>
        <p:origin x="422" y="67"/>
      </p:cViewPr>
      <p:guideLst>
        <p:guide orient="horz" pos="663"/>
        <p:guide pos="3863"/>
        <p:guide orient="horz" pos="1593"/>
      </p:guideLst>
    </p:cSldViewPr>
  </p:slideViewPr>
  <p:outlineViewPr>
    <p:cViewPr>
      <p:scale>
        <a:sx n="33" d="100"/>
        <a:sy n="33" d="100"/>
      </p:scale>
      <p:origin x="0" y="-8118"/>
    </p:cViewPr>
  </p:outlineViewPr>
  <p:notesTextViewPr>
    <p:cViewPr>
      <p:scale>
        <a:sx n="3" d="2"/>
        <a:sy n="3" d="2"/>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commentAuthors" Target="commentAuthor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presProps" Target="presProp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handoutMaster" Target="handoutMasters/handoutMaster1.xml"/><Relationship Id="rId9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notesMaster" Target="notesMasters/notesMaster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image" Target="../media/image15.png"/></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5.png"/></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5.png"/></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image" Target="../media/image15.png"/></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5.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5.png"/></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4.xml"/><Relationship Id="rId1" Type="http://schemas.microsoft.com/office/2011/relationships/chartStyle" Target="style4.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5.png"/></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image" Target="../media/image15.png"/></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5.png"/></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5.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5.png"/></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5.xml"/><Relationship Id="rId1" Type="http://schemas.microsoft.com/office/2011/relationships/chartStyle" Target="style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5.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5.png"/></Relationships>
</file>

<file path=ppt/charts/_rels/chart26.xml.rels><?xml version="1.0" encoding="UTF-8" standalone="yes"?>
<Relationships xmlns="http://schemas.openxmlformats.org/package/2006/relationships"><Relationship Id="rId2" Type="http://schemas.openxmlformats.org/officeDocument/2006/relationships/package" Target="../embeddings/Microsoft_Excel_Worksheet25.xlsx"/><Relationship Id="rId1" Type="http://schemas.openxmlformats.org/officeDocument/2006/relationships/image" Target="../media/image15.png"/></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7.xml"/><Relationship Id="rId1" Type="http://schemas.microsoft.com/office/2011/relationships/chartStyle" Target="style7.xml"/></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5.png"/></Relationships>
</file>

<file path=ppt/charts/_rels/chart29.xml.rels><?xml version="1.0" encoding="UTF-8" standalone="yes"?>
<Relationships xmlns="http://schemas.openxmlformats.org/package/2006/relationships"><Relationship Id="rId2" Type="http://schemas.openxmlformats.org/officeDocument/2006/relationships/package" Target="../embeddings/Microsoft_Excel_Worksheet28.xlsx"/><Relationship Id="rId1" Type="http://schemas.openxmlformats.org/officeDocument/2006/relationships/image" Target="../media/image15.png"/></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8.xml"/><Relationship Id="rId1" Type="http://schemas.microsoft.com/office/2011/relationships/chartStyle" Target="style8.xml"/></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5.png"/></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15.png"/></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5.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5.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5.png"/></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9.xml"/><Relationship Id="rId1" Type="http://schemas.microsoft.com/office/2011/relationships/chartStyle" Target="style9.xml"/></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5.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5.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image" Target="../media/image15.png"/></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5.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5.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5.png"/></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12.xml"/><Relationship Id="rId1" Type="http://schemas.microsoft.com/office/2011/relationships/chartStyle" Target="style12.xml"/></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15.png"/></Relationships>
</file>

<file path=ppt/charts/_rels/chart46.xml.rels><?xml version="1.0" encoding="UTF-8" standalone="yes"?>
<Relationships xmlns="http://schemas.openxmlformats.org/package/2006/relationships"><Relationship Id="rId1" Type="http://schemas.openxmlformats.org/officeDocument/2006/relationships/package" Target="../embeddings/Microsoft_Excel_Worksheet45.xlsx"/></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5.png"/></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1" Type="http://schemas.openxmlformats.org/officeDocument/2006/relationships/package" Target="../embeddings/Microsoft_Excel_Worksheet50.xlsx"/></Relationships>
</file>

<file path=ppt/charts/_rels/chart52.xml.rels><?xml version="1.0" encoding="UTF-8" standalone="yes"?>
<Relationships xmlns="http://schemas.openxmlformats.org/package/2006/relationships"><Relationship Id="rId1" Type="http://schemas.openxmlformats.org/officeDocument/2006/relationships/package" Target="../embeddings/Microsoft_Excel_Worksheet51.xlsx"/></Relationships>
</file>

<file path=ppt/charts/_rels/chart53.xml.rels><?xml version="1.0" encoding="UTF-8" standalone="yes"?>
<Relationships xmlns="http://schemas.openxmlformats.org/package/2006/relationships"><Relationship Id="rId1" Type="http://schemas.openxmlformats.org/officeDocument/2006/relationships/package" Target="../embeddings/Microsoft_Excel_Worksheet52.xlsx"/></Relationships>
</file>

<file path=ppt/charts/_rels/chart54.xml.rels><?xml version="1.0" encoding="UTF-8" standalone="yes"?>
<Relationships xmlns="http://schemas.openxmlformats.org/package/2006/relationships"><Relationship Id="rId1" Type="http://schemas.openxmlformats.org/officeDocument/2006/relationships/package" Target="../embeddings/Microsoft_Excel_Worksheet53.xlsx"/></Relationships>
</file>

<file path=ppt/charts/_rels/chart55.xml.rels><?xml version="1.0" encoding="UTF-8" standalone="yes"?>
<Relationships xmlns="http://schemas.openxmlformats.org/package/2006/relationships"><Relationship Id="rId1" Type="http://schemas.openxmlformats.org/officeDocument/2006/relationships/package" Target="../embeddings/Microsoft_Excel_Worksheet54.xlsx"/></Relationships>
</file>

<file path=ppt/charts/_rels/chart56.xml.rels><?xml version="1.0" encoding="UTF-8" standalone="yes"?>
<Relationships xmlns="http://schemas.openxmlformats.org/package/2006/relationships"><Relationship Id="rId1" Type="http://schemas.openxmlformats.org/officeDocument/2006/relationships/package" Target="../embeddings/Microsoft_Excel_Worksheet55.xlsx"/></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5.png"/></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1" Type="http://schemas.openxmlformats.org/officeDocument/2006/relationships/package" Target="../embeddings/Microsoft_Excel_Worksheet60.xlsx"/></Relationships>
</file>

<file path=ppt/charts/_rels/chart62.xml.rels><?xml version="1.0" encoding="UTF-8" standalone="yes"?>
<Relationships xmlns="http://schemas.openxmlformats.org/package/2006/relationships"><Relationship Id="rId1" Type="http://schemas.openxmlformats.org/officeDocument/2006/relationships/package" Target="../embeddings/Microsoft_Excel_Worksheet61.xlsx"/></Relationships>
</file>

<file path=ppt/charts/_rels/chart63.xml.rels><?xml version="1.0" encoding="UTF-8" standalone="yes"?>
<Relationships xmlns="http://schemas.openxmlformats.org/package/2006/relationships"><Relationship Id="rId1" Type="http://schemas.openxmlformats.org/officeDocument/2006/relationships/package" Target="../embeddings/Microsoft_Excel_Worksheet62.xlsx"/></Relationships>
</file>

<file path=ppt/charts/_rels/chart64.xml.rels><?xml version="1.0" encoding="UTF-8" standalone="yes"?>
<Relationships xmlns="http://schemas.openxmlformats.org/package/2006/relationships"><Relationship Id="rId1" Type="http://schemas.openxmlformats.org/officeDocument/2006/relationships/package" Target="../embeddings/Microsoft_Excel_Worksheet63.xlsx"/></Relationships>
</file>

<file path=ppt/charts/_rels/chart65.xml.rels><?xml version="1.0" encoding="UTF-8" standalone="yes"?>
<Relationships xmlns="http://schemas.openxmlformats.org/package/2006/relationships"><Relationship Id="rId1" Type="http://schemas.openxmlformats.org/officeDocument/2006/relationships/package" Target="../embeddings/Microsoft_Excel_Worksheet64.xlsx"/></Relationships>
</file>

<file path=ppt/charts/_rels/chart66.xml.rels><?xml version="1.0" encoding="UTF-8" standalone="yes"?>
<Relationships xmlns="http://schemas.openxmlformats.org/package/2006/relationships"><Relationship Id="rId1" Type="http://schemas.openxmlformats.org/officeDocument/2006/relationships/package" Target="../embeddings/Microsoft_Excel_Worksheet65.xlsx"/></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5.png"/></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5.png"/></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5.png"/></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468798708528167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4.8885656078802047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0.13103918600243691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0.21370173737316112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2.2310157018774905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0.21370173737316112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0.21921396812695981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5.7741681669752456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6.348814382194548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1.3248719661545312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While waiting, between your assessment with the NHS mental health team and your first appointment for treatment, were you offered support with your mental health?</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292-4ADE-9B4E-D8614D9C093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5.6881209507099033</c:v>
                </c:pt>
                <c:pt idx="1">
                  <c:v>5.8681596674761964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292-4ADE-9B4E-D8614D9C093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5.9664381056104263</c:v>
                </c:pt>
                <c:pt idx="3">
                  <c:v>6.0344058055268643</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292-4ADE-9B4E-D8614D9C093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6.0778615062723622</c:v>
                </c:pt>
                <c:pt idx="5">
                  <c:v>6.0865401174506806</c:v>
                </c:pt>
                <c:pt idx="6">
                  <c:v>6.1789452043753661</c:v>
                </c:pt>
                <c:pt idx="7">
                  <c:v>6.2356151502119364</c:v>
                </c:pt>
                <c:pt idx="8">
                  <c:v>6.2356509792948076</c:v>
                </c:pt>
                <c:pt idx="9">
                  <c:v>6.2382142708312696</c:v>
                </c:pt>
                <c:pt idx="10">
                  <c:v>6.2458374494262134</c:v>
                </c:pt>
                <c:pt idx="11">
                  <c:v>6.273282404810316</c:v>
                </c:pt>
                <c:pt idx="12">
                  <c:v>6.2747454932962583</c:v>
                </c:pt>
                <c:pt idx="13">
                  <c:v>6.2980510864407524</c:v>
                </c:pt>
                <c:pt idx="14">
                  <c:v>6.3169396403572273</c:v>
                </c:pt>
                <c:pt idx="15">
                  <c:v>6.3171226500991029</c:v>
                </c:pt>
                <c:pt idx="16">
                  <c:v>6.3349079183520534</c:v>
                </c:pt>
                <c:pt idx="17">
                  <c:v>6.3849185897076346</c:v>
                </c:pt>
                <c:pt idx="18">
                  <c:v>6.4025096985361412</c:v>
                </c:pt>
                <c:pt idx="19">
                  <c:v>6.4654394393556043</c:v>
                </c:pt>
                <c:pt idx="20">
                  <c:v>6.4805012423627009</c:v>
                </c:pt>
                <c:pt idx="21">
                  <c:v>6.5185079276323474</c:v>
                </c:pt>
                <c:pt idx="22">
                  <c:v>6.5498855866173136</c:v>
                </c:pt>
                <c:pt idx="23">
                  <c:v>6.5662804520453051</c:v>
                </c:pt>
                <c:pt idx="24">
                  <c:v>6.6026383665452473</c:v>
                </c:pt>
                <c:pt idx="25">
                  <c:v>6.6093092406705036</c:v>
                </c:pt>
                <c:pt idx="26">
                  <c:v>6.6140694723359443</c:v>
                </c:pt>
                <c:pt idx="27">
                  <c:v>6.6515234817467102</c:v>
                </c:pt>
                <c:pt idx="28">
                  <c:v>6.6959926521733566</c:v>
                </c:pt>
                <c:pt idx="29">
                  <c:v>6.7050888218123132</c:v>
                </c:pt>
                <c:pt idx="30">
                  <c:v>6.7579749035931744</c:v>
                </c:pt>
                <c:pt idx="31">
                  <c:v>6.768792492566118</c:v>
                </c:pt>
                <c:pt idx="32">
                  <c:v>6.7769289096764993</c:v>
                </c:pt>
                <c:pt idx="33">
                  <c:v>6.7859104453108214</c:v>
                </c:pt>
                <c:pt idx="34">
                  <c:v>6.7880157553493747</c:v>
                </c:pt>
                <c:pt idx="35">
                  <c:v>6.8054839505303821</c:v>
                </c:pt>
                <c:pt idx="36">
                  <c:v>6.8223733321720594</c:v>
                </c:pt>
                <c:pt idx="37">
                  <c:v>6.8327969128091919</c:v>
                </c:pt>
                <c:pt idx="38">
                  <c:v>6.8446305610350908</c:v>
                </c:pt>
                <c:pt idx="39">
                  <c:v>6.8483219432177904</c:v>
                </c:pt>
                <c:pt idx="40">
                  <c:v>6.8576945402140153</c:v>
                </c:pt>
                <c:pt idx="41">
                  <c:v>6.8678099942955697</c:v>
                </c:pt>
                <c:pt idx="42">
                  <c:v>6.8901199654586014</c:v>
                </c:pt>
                <c:pt idx="43">
                  <c:v>6.93752017777466</c:v>
                </c:pt>
                <c:pt idx="44">
                  <c:v>6.9527904917238148</c:v>
                </c:pt>
                <c:pt idx="45">
                  <c:v>6.9534359565750226</c:v>
                </c:pt>
                <c:pt idx="46">
                  <c:v>#N/A</c:v>
                </c:pt>
                <c:pt idx="47">
                  <c:v>#N/A</c:v>
                </c:pt>
                <c:pt idx="48">
                  <c:v>#N/A</c:v>
                </c:pt>
                <c:pt idx="49">
                  <c:v>#N/A</c:v>
                </c:pt>
              </c:numCache>
            </c:numRef>
          </c:val>
          <c:extLst>
            <c:ext xmlns:c16="http://schemas.microsoft.com/office/drawing/2014/chart" uri="{C3380CC4-5D6E-409C-BE32-E72D297353CC}">
              <c16:uniqueId val="{00000003-5292-4ADE-9B4E-D8614D9C093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7.078259511066058</c:v>
                </c:pt>
                <c:pt idx="47">
                  <c:v>#N/A</c:v>
                </c:pt>
                <c:pt idx="48">
                  <c:v>#N/A</c:v>
                </c:pt>
                <c:pt idx="49">
                  <c:v>#N/A</c:v>
                </c:pt>
              </c:numCache>
            </c:numRef>
          </c:val>
          <c:extLst>
            <c:ext xmlns:c16="http://schemas.microsoft.com/office/drawing/2014/chart" uri="{C3380CC4-5D6E-409C-BE32-E72D297353CC}">
              <c16:uniqueId val="{00000004-5292-4ADE-9B4E-D8614D9C093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7.1479053448305976</c:v>
                </c:pt>
                <c:pt idx="48">
                  <c:v>7.1751988727479201</c:v>
                </c:pt>
                <c:pt idx="49">
                  <c:v>#N/A</c:v>
                </c:pt>
              </c:numCache>
            </c:numRef>
          </c:val>
          <c:extLst>
            <c:ext xmlns:c16="http://schemas.microsoft.com/office/drawing/2014/chart" uri="{C3380CC4-5D6E-409C-BE32-E72D297353CC}">
              <c16:uniqueId val="{00000005-5292-4ADE-9B4E-D8614D9C093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7.5192028646036437</c:v>
                </c:pt>
              </c:numCache>
            </c:numRef>
          </c:val>
          <c:extLst>
            <c:ext xmlns:c16="http://schemas.microsoft.com/office/drawing/2014/chart" uri="{C3380CC4-5D6E-409C-BE32-E72D297353CC}">
              <c16:uniqueId val="{00000006-5292-4ADE-9B4E-D8614D9C0935}"/>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6.5185079276323474</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292-4ADE-9B4E-D8614D9C0935}"/>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5.3847074636351602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0.10988785366143539</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9.3701339814946216E-2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0.97822864232997198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9.3701339814946216E-2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0.33609703247178313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0.3296432990558662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5.9954030565519938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6.0774109782765278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19916413043478262"/>
                  <c:y val="-1.3248719661545312E-3"/>
                </c:manualLayout>
              </c:layout>
              <c:tx>
                <c:rich>
                  <a:bodyPr/>
                  <a:lstStyle/>
                  <a:p>
                    <a:r>
                      <a:rPr lang="en-GB" dirty="0"/>
                      <a:t>Q15. Did your NHS mental health team involve you in a plan for your care?</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5.1687372826680473</c:v>
                </c:pt>
              </c:numCache>
            </c:numRef>
          </c:val>
          <c:extLst>
            <c:ext xmlns:c16="http://schemas.microsoft.com/office/drawing/2014/chart" uri="{C3380CC4-5D6E-409C-BE32-E72D297353CC}">
              <c16:uniqueId val="{00000000-889D-4ED1-B566-B34839CD0D3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89D-4ED1-B566-B34839CD0D3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0.33046474227686673</c:v>
                </c:pt>
              </c:numCache>
            </c:numRef>
          </c:val>
          <c:extLst>
            <c:ext xmlns:c16="http://schemas.microsoft.com/office/drawing/2014/chart" uri="{C3380CC4-5D6E-409C-BE32-E72D297353CC}">
              <c16:uniqueId val="{00000002-889D-4ED1-B566-B34839CD0D3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0.10160963353114738</c:v>
                </c:pt>
              </c:numCache>
            </c:numRef>
          </c:val>
          <c:extLst>
            <c:ext xmlns:c16="http://schemas.microsoft.com/office/drawing/2014/chart" uri="{C3380CC4-5D6E-409C-BE32-E72D297353CC}">
              <c16:uniqueId val="{00000003-889D-4ED1-B566-B34839CD0D3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1.0607901023947255</c:v>
                </c:pt>
              </c:numCache>
            </c:numRef>
          </c:val>
          <c:extLst>
            <c:ext xmlns:c16="http://schemas.microsoft.com/office/drawing/2014/chart" uri="{C3380CC4-5D6E-409C-BE32-E72D297353CC}">
              <c16:uniqueId val="{00000004-889D-4ED1-B566-B34839CD0D3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0.10160963353114649</c:v>
                </c:pt>
              </c:numCache>
            </c:numRef>
          </c:val>
          <c:extLst>
            <c:ext xmlns:c16="http://schemas.microsoft.com/office/drawing/2014/chart" uri="{C3380CC4-5D6E-409C-BE32-E72D297353CC}">
              <c16:uniqueId val="{00000005-889D-4ED1-B566-B34839CD0D3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0.36446326560334441</c:v>
                </c:pt>
              </c:numCache>
            </c:numRef>
          </c:val>
          <c:extLst>
            <c:ext xmlns:c16="http://schemas.microsoft.com/office/drawing/2014/chart" uri="{C3380CC4-5D6E-409C-BE32-E72D297353CC}">
              <c16:uniqueId val="{00000006-889D-4ED1-B566-B34839CD0D3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0.17306672630017683</c:v>
                </c:pt>
              </c:numCache>
            </c:numRef>
          </c:val>
          <c:extLst>
            <c:ext xmlns:c16="http://schemas.microsoft.com/office/drawing/2014/chart" uri="{C3380CC4-5D6E-409C-BE32-E72D297353CC}">
              <c16:uniqueId val="{00000007-889D-4ED1-B566-B34839CD0D30}"/>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6.0080389188118133</c:v>
                </c:pt>
              </c:numCache>
            </c:numRef>
          </c:xVal>
          <c:yVal>
            <c:numLit>
              <c:formatCode>General</c:formatCode>
              <c:ptCount val="1"/>
              <c:pt idx="0">
                <c:v>1</c:v>
              </c:pt>
            </c:numLit>
          </c:yVal>
          <c:smooth val="0"/>
          <c:extLst>
            <c:ext xmlns:c16="http://schemas.microsoft.com/office/drawing/2014/chart" uri="{C3380CC4-5D6E-409C-BE32-E72D297353CC}">
              <c16:uniqueId val="{00000008-889D-4ED1-B566-B34839CD0D3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89D-4ED1-B566-B34839CD0D30}"/>
              </c:ext>
            </c:extLst>
          </c:dPt>
          <c:xVal>
            <c:numRef>
              <c:f>Sheet1!$B$12</c:f>
              <c:numCache>
                <c:formatCode>General</c:formatCode>
                <c:ptCount val="1"/>
                <c:pt idx="0">
                  <c:v>6.1312067096734237</c:v>
                </c:pt>
              </c:numCache>
            </c:numRef>
          </c:xVal>
          <c:yVal>
            <c:numLit>
              <c:formatCode>General</c:formatCode>
              <c:ptCount val="1"/>
              <c:pt idx="0">
                <c:v>1</c:v>
              </c:pt>
            </c:numLit>
          </c:yVal>
          <c:smooth val="0"/>
          <c:extLst>
            <c:ext xmlns:c16="http://schemas.microsoft.com/office/drawing/2014/chart" uri="{C3380CC4-5D6E-409C-BE32-E72D297353CC}">
              <c16:uniqueId val="{0000000A-889D-4ED1-B566-B34839CD0D30}"/>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889D-4ED1-B566-B34839CD0D30}"/>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4.3887728920122111</c:v>
                </c:pt>
              </c:numCache>
            </c:numRef>
          </c:val>
          <c:extLst>
            <c:ext xmlns:c16="http://schemas.microsoft.com/office/drawing/2014/chart" uri="{C3380CC4-5D6E-409C-BE32-E72D297353CC}">
              <c16:uniqueId val="{00000000-9668-4A6A-B3F5-7BA8028BFA7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668-4A6A-B3F5-7BA8028BFA7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0.31650496754195334</c:v>
                </c:pt>
              </c:numCache>
            </c:numRef>
          </c:val>
          <c:extLst>
            <c:ext xmlns:c16="http://schemas.microsoft.com/office/drawing/2014/chart" uri="{C3380CC4-5D6E-409C-BE32-E72D297353CC}">
              <c16:uniqueId val="{00000002-9668-4A6A-B3F5-7BA8028BFA7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0.16199628841073199</c:v>
                </c:pt>
              </c:numCache>
            </c:numRef>
          </c:val>
          <c:extLst>
            <c:ext xmlns:c16="http://schemas.microsoft.com/office/drawing/2014/chart" uri="{C3380CC4-5D6E-409C-BE32-E72D297353CC}">
              <c16:uniqueId val="{00000003-9668-4A6A-B3F5-7BA8028BFA7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1.6912181788167793</c:v>
                </c:pt>
              </c:numCache>
            </c:numRef>
          </c:val>
          <c:extLst>
            <c:ext xmlns:c16="http://schemas.microsoft.com/office/drawing/2014/chart" uri="{C3380CC4-5D6E-409C-BE32-E72D297353CC}">
              <c16:uniqueId val="{00000004-9668-4A6A-B3F5-7BA8028BFA7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0.16199628841073288</c:v>
                </c:pt>
              </c:numCache>
            </c:numRef>
          </c:val>
          <c:extLst>
            <c:ext xmlns:c16="http://schemas.microsoft.com/office/drawing/2014/chart" uri="{C3380CC4-5D6E-409C-BE32-E72D297353CC}">
              <c16:uniqueId val="{00000005-9668-4A6A-B3F5-7BA8028BFA7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0.51177662355800901</c:v>
                </c:pt>
              </c:numCache>
            </c:numRef>
          </c:val>
          <c:extLst>
            <c:ext xmlns:c16="http://schemas.microsoft.com/office/drawing/2014/chart" uri="{C3380CC4-5D6E-409C-BE32-E72D297353CC}">
              <c16:uniqueId val="{00000006-9668-4A6A-B3F5-7BA8028BFA7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668-4A6A-B3F5-7BA8028BFA7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5.2211615882165736</c:v>
                </c:pt>
              </c:numCache>
            </c:numRef>
          </c:xVal>
          <c:yVal>
            <c:numLit>
              <c:formatCode>General</c:formatCode>
              <c:ptCount val="1"/>
              <c:pt idx="0">
                <c:v>1</c:v>
              </c:pt>
            </c:numLit>
          </c:yVal>
          <c:smooth val="0"/>
          <c:extLst>
            <c:ext xmlns:c16="http://schemas.microsoft.com/office/drawing/2014/chart" uri="{C3380CC4-5D6E-409C-BE32-E72D297353CC}">
              <c16:uniqueId val="{00000008-9668-4A6A-B3F5-7BA8028BFA7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668-4A6A-B3F5-7BA8028BFA7A}"/>
              </c:ext>
            </c:extLst>
          </c:dPt>
          <c:xVal>
            <c:numRef>
              <c:f>Sheet1!$B$12</c:f>
              <c:numCache>
                <c:formatCode>General</c:formatCode>
                <c:ptCount val="1"/>
                <c:pt idx="0">
                  <c:v>5.7128832373732861</c:v>
                </c:pt>
              </c:numCache>
            </c:numRef>
          </c:xVal>
          <c:yVal>
            <c:numLit>
              <c:formatCode>General</c:formatCode>
              <c:ptCount val="1"/>
              <c:pt idx="0">
                <c:v>1</c:v>
              </c:pt>
            </c:numLit>
          </c:yVal>
          <c:smooth val="0"/>
          <c:extLst>
            <c:ext xmlns:c16="http://schemas.microsoft.com/office/drawing/2014/chart" uri="{C3380CC4-5D6E-409C-BE32-E72D297353CC}">
              <c16:uniqueId val="{0000000A-9668-4A6A-B3F5-7BA8028BFA7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668-4A6A-B3F5-7BA8028BFA7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5.2069787866297004</c:v>
                </c:pt>
              </c:numCache>
            </c:numRef>
          </c:val>
          <c:extLst>
            <c:ext xmlns:c16="http://schemas.microsoft.com/office/drawing/2014/chart" uri="{C3380CC4-5D6E-409C-BE32-E72D297353CC}">
              <c16:uniqueId val="{00000000-D16C-4C94-BB73-C0AE6AA8011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0.36842540571735238</c:v>
                </c:pt>
              </c:numCache>
            </c:numRef>
          </c:val>
          <c:extLst>
            <c:ext xmlns:c16="http://schemas.microsoft.com/office/drawing/2014/chart" uri="{C3380CC4-5D6E-409C-BE32-E72D297353CC}">
              <c16:uniqueId val="{00000001-D16C-4C94-BB73-C0AE6AA8011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0.40651564786643846</c:v>
                </c:pt>
              </c:numCache>
            </c:numRef>
          </c:val>
          <c:extLst>
            <c:ext xmlns:c16="http://schemas.microsoft.com/office/drawing/2014/chart" uri="{C3380CC4-5D6E-409C-BE32-E72D297353CC}">
              <c16:uniqueId val="{00000002-D16C-4C94-BB73-C0AE6AA8011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0.11333352330036917</c:v>
                </c:pt>
              </c:numCache>
            </c:numRef>
          </c:val>
          <c:extLst>
            <c:ext xmlns:c16="http://schemas.microsoft.com/office/drawing/2014/chart" uri="{C3380CC4-5D6E-409C-BE32-E72D297353CC}">
              <c16:uniqueId val="{00000003-D16C-4C94-BB73-C0AE6AA8011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1.1831858418198316</c:v>
                </c:pt>
              </c:numCache>
            </c:numRef>
          </c:val>
          <c:extLst>
            <c:ext xmlns:c16="http://schemas.microsoft.com/office/drawing/2014/chart" uri="{C3380CC4-5D6E-409C-BE32-E72D297353CC}">
              <c16:uniqueId val="{00000004-D16C-4C94-BB73-C0AE6AA8011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0.11333352330036917</c:v>
                </c:pt>
              </c:numCache>
            </c:numRef>
          </c:val>
          <c:extLst>
            <c:ext xmlns:c16="http://schemas.microsoft.com/office/drawing/2014/chart" uri="{C3380CC4-5D6E-409C-BE32-E72D297353CC}">
              <c16:uniqueId val="{00000005-D16C-4C94-BB73-C0AE6AA8011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0.21181214754868183</c:v>
                </c:pt>
              </c:numCache>
            </c:numRef>
          </c:val>
          <c:extLst>
            <c:ext xmlns:c16="http://schemas.microsoft.com/office/drawing/2014/chart" uri="{C3380CC4-5D6E-409C-BE32-E72D297353CC}">
              <c16:uniqueId val="{00000006-D16C-4C94-BB73-C0AE6AA8011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16C-4C94-BB73-C0AE6AA8011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7.2316641090855063</c:v>
                </c:pt>
              </c:numCache>
            </c:numRef>
          </c:xVal>
          <c:yVal>
            <c:numLit>
              <c:formatCode>General</c:formatCode>
              <c:ptCount val="1"/>
              <c:pt idx="0">
                <c:v>1</c:v>
              </c:pt>
            </c:numLit>
          </c:yVal>
          <c:smooth val="0"/>
          <c:extLst>
            <c:ext xmlns:c16="http://schemas.microsoft.com/office/drawing/2014/chart" uri="{C3380CC4-5D6E-409C-BE32-E72D297353CC}">
              <c16:uniqueId val="{00000008-D16C-4C94-BB73-C0AE6AA8011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16C-4C94-BB73-C0AE6AA8011B}"/>
              </c:ext>
            </c:extLst>
          </c:dPt>
          <c:xVal>
            <c:numRef>
              <c:f>Sheet1!$B$12</c:f>
              <c:numCache>
                <c:formatCode>General</c:formatCode>
                <c:ptCount val="1"/>
                <c:pt idx="0">
                  <c:v>6.6868462844237762</c:v>
                </c:pt>
              </c:numCache>
            </c:numRef>
          </c:xVal>
          <c:yVal>
            <c:numLit>
              <c:formatCode>General</c:formatCode>
              <c:ptCount val="1"/>
              <c:pt idx="0">
                <c:v>1</c:v>
              </c:pt>
            </c:numLit>
          </c:yVal>
          <c:smooth val="0"/>
          <c:extLst>
            <c:ext xmlns:c16="http://schemas.microsoft.com/office/drawing/2014/chart" uri="{C3380CC4-5D6E-409C-BE32-E72D297353CC}">
              <c16:uniqueId val="{0000000A-D16C-4C94-BB73-C0AE6AA8011B}"/>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16C-4C94-BB73-C0AE6AA8011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7.2026197960084843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0.21637607569514472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0.1295069406388567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1.3520340153476553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0.1295069406388567</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0.17593425871920232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8.1362719654958511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8.2245198200163134</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529939613526571"/>
                  <c:y val="-1.3248719661545312E-3"/>
                </c:manualLayout>
              </c:layout>
              <c:tx>
                <c:rich>
                  <a:bodyPr/>
                  <a:lstStyle/>
                  <a:p>
                    <a:r>
                      <a:rPr lang="en-GB" dirty="0"/>
                      <a:t>Q19. Have you been given a diagnosis for your mental health? </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6DA-488C-BFC2-2399A9FB2C8F}"/>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Sheet1!$E$2:$E$51</c:f>
              <c:numCache>
                <c:formatCode>General</c:formatCode>
                <c:ptCount val="50"/>
                <c:pt idx="0">
                  <c:v>6.0400123500327307</c:v>
                </c:pt>
                <c:pt idx="1">
                  <c:v>6.1442145891397626</c:v>
                </c:pt>
                <c:pt idx="2">
                  <c:v>6.1762405200541473</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6DA-488C-BFC2-2399A9FB2C8F}"/>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Sheet1!$F$2:$F$51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6DA-488C-BFC2-2399A9FB2C8F}"/>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Sheet1!$G$2:$G$51</c:f>
              <c:numCache>
                <c:formatCode>General</c:formatCode>
                <c:ptCount val="50"/>
                <c:pt idx="0">
                  <c:v>#N/A</c:v>
                </c:pt>
                <c:pt idx="1">
                  <c:v>#N/A</c:v>
                </c:pt>
                <c:pt idx="2">
                  <c:v>#N/A</c:v>
                </c:pt>
                <c:pt idx="3">
                  <c:v>6.4175167131708184</c:v>
                </c:pt>
                <c:pt idx="4">
                  <c:v>6.4504932745644057</c:v>
                </c:pt>
                <c:pt idx="5">
                  <c:v>6.5271228279933098</c:v>
                </c:pt>
                <c:pt idx="6">
                  <c:v>6.5300981480642486</c:v>
                </c:pt>
                <c:pt idx="7">
                  <c:v>6.5651871430297719</c:v>
                </c:pt>
                <c:pt idx="8">
                  <c:v>6.5867142461829618</c:v>
                </c:pt>
                <c:pt idx="9">
                  <c:v>6.628535902816509</c:v>
                </c:pt>
                <c:pt idx="10">
                  <c:v>6.6369305263108824</c:v>
                </c:pt>
                <c:pt idx="11">
                  <c:v>6.6460151081634153</c:v>
                </c:pt>
                <c:pt idx="12">
                  <c:v>6.6496247768494339</c:v>
                </c:pt>
                <c:pt idx="13">
                  <c:v>6.6545824782733494</c:v>
                </c:pt>
                <c:pt idx="14">
                  <c:v>6.6638692230155261</c:v>
                </c:pt>
                <c:pt idx="15">
                  <c:v>6.6885302105065083</c:v>
                </c:pt>
                <c:pt idx="16">
                  <c:v>6.6985657554764888</c:v>
                </c:pt>
                <c:pt idx="17">
                  <c:v>6.7094550864231932</c:v>
                </c:pt>
                <c:pt idx="18">
                  <c:v>6.7131731226732194</c:v>
                </c:pt>
                <c:pt idx="19">
                  <c:v>6.7442304737187753</c:v>
                </c:pt>
                <c:pt idx="20">
                  <c:v>6.7620547195506262</c:v>
                </c:pt>
                <c:pt idx="21">
                  <c:v>6.7845149259027924</c:v>
                </c:pt>
                <c:pt idx="22">
                  <c:v>6.8343450008143041</c:v>
                </c:pt>
                <c:pt idx="23">
                  <c:v>6.8899389912824924</c:v>
                </c:pt>
                <c:pt idx="24">
                  <c:v>6.8991166889112776</c:v>
                </c:pt>
                <c:pt idx="25">
                  <c:v>6.9013382691265646</c:v>
                </c:pt>
                <c:pt idx="26">
                  <c:v>6.9179050598692271</c:v>
                </c:pt>
                <c:pt idx="27">
                  <c:v>6.9225759568918006</c:v>
                </c:pt>
                <c:pt idx="28">
                  <c:v>6.9304615251988677</c:v>
                </c:pt>
                <c:pt idx="29">
                  <c:v>6.9640905861191253</c:v>
                </c:pt>
                <c:pt idx="30">
                  <c:v>6.9814736162904509</c:v>
                </c:pt>
                <c:pt idx="31">
                  <c:v>7.0223087860829541</c:v>
                </c:pt>
                <c:pt idx="32">
                  <c:v>7.0280161059639656</c:v>
                </c:pt>
                <c:pt idx="33">
                  <c:v>7.0482080495180499</c:v>
                </c:pt>
                <c:pt idx="34">
                  <c:v>7.0572974451257169</c:v>
                </c:pt>
                <c:pt idx="35">
                  <c:v>7.0607753058824674</c:v>
                </c:pt>
                <c:pt idx="36">
                  <c:v>7.1139931249670196</c:v>
                </c:pt>
                <c:pt idx="37">
                  <c:v>7.1354535995697024</c:v>
                </c:pt>
                <c:pt idx="38">
                  <c:v>7.1843508876346691</c:v>
                </c:pt>
                <c:pt idx="39">
                  <c:v>7.2908419855164768</c:v>
                </c:pt>
                <c:pt idx="40">
                  <c:v>7.3349655365671307</c:v>
                </c:pt>
                <c:pt idx="41">
                  <c:v>7.353385003746622</c:v>
                </c:pt>
                <c:pt idx="42">
                  <c:v>7.3949093406948334</c:v>
                </c:pt>
                <c:pt idx="43">
                  <c:v>7.4163652023453697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56DA-488C-BFC2-2399A9FB2C8F}"/>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7.5326077566051586</c:v>
                </c:pt>
                <c:pt idx="45">
                  <c:v>#N/A</c:v>
                </c:pt>
                <c:pt idx="46">
                  <c:v>#N/A</c:v>
                </c:pt>
                <c:pt idx="47">
                  <c:v>#N/A</c:v>
                </c:pt>
                <c:pt idx="48">
                  <c:v>#N/A</c:v>
                </c:pt>
                <c:pt idx="49">
                  <c:v>#N/A</c:v>
                </c:pt>
              </c:numCache>
            </c:numRef>
          </c:val>
          <c:extLst>
            <c:ext xmlns:c16="http://schemas.microsoft.com/office/drawing/2014/chart" uri="{C3380CC4-5D6E-409C-BE32-E72D297353CC}">
              <c16:uniqueId val="{00000004-56DA-488C-BFC2-2399A9FB2C8F}"/>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7.5172456547077058</c:v>
                </c:pt>
                <c:pt idx="46">
                  <c:v>7.543511531702987</c:v>
                </c:pt>
                <c:pt idx="47">
                  <c:v>7.5732538242079688</c:v>
                </c:pt>
                <c:pt idx="48">
                  <c:v>7.6139045062722932</c:v>
                </c:pt>
                <c:pt idx="49">
                  <c:v>#N/A</c:v>
                </c:pt>
              </c:numCache>
            </c:numRef>
          </c:val>
          <c:extLst>
            <c:ext xmlns:c16="http://schemas.microsoft.com/office/drawing/2014/chart" uri="{C3380CC4-5D6E-409C-BE32-E72D297353CC}">
              <c16:uniqueId val="{00000005-56DA-488C-BFC2-2399A9FB2C8F}"/>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8.050361264058731</c:v>
                </c:pt>
              </c:numCache>
            </c:numRef>
          </c:val>
          <c:extLst>
            <c:ext xmlns:c16="http://schemas.microsoft.com/office/drawing/2014/chart" uri="{C3380CC4-5D6E-409C-BE32-E72D297353CC}">
              <c16:uniqueId val="{00000006-56DA-488C-BFC2-2399A9FB2C8F}"/>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7.6139045062722932</c:v>
                </c:pt>
                <c:pt idx="49">
                  <c:v>#N/A</c:v>
                </c:pt>
              </c:numCache>
            </c:numRef>
          </c:val>
          <c:extLst>
            <c:ext xmlns:c16="http://schemas.microsoft.com/office/drawing/2014/chart" uri="{C3380CC4-5D6E-409C-BE32-E72D297353CC}">
              <c16:uniqueId val="{00000007-56DA-488C-BFC2-2399A9FB2C8F}"/>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6.7613228011947069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0.12588559498206209</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0.29574837155866707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8.2452434820179832E-2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0.86079167630087117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8.2452434820179832E-2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0.29574837155866618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0.1964307724995944</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8.314829940257745</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7.695805040706051</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Q21_1. Have any of the following been discussed with you about your medication? Purpose of medication</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4.7902933099539204</c:v>
                </c:pt>
              </c:numCache>
            </c:numRef>
          </c:val>
          <c:extLst>
            <c:ext xmlns:c16="http://schemas.microsoft.com/office/drawing/2014/chart" uri="{C3380CC4-5D6E-409C-BE32-E72D297353CC}">
              <c16:uniqueId val="{00000000-56B8-4C32-A2C1-CB6F479F4F5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6B8-4C32-A2C1-CB6F479F4F5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3.8065312259584871E-2</c:v>
                </c:pt>
              </c:numCache>
            </c:numRef>
          </c:val>
          <c:extLst>
            <c:ext xmlns:c16="http://schemas.microsoft.com/office/drawing/2014/chart" uri="{C3380CC4-5D6E-409C-BE32-E72D297353CC}">
              <c16:uniqueId val="{00000002-56B8-4C32-A2C1-CB6F479F4F5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0.1545580924758081</c:v>
                </c:pt>
              </c:numCache>
            </c:numRef>
          </c:val>
          <c:extLst>
            <c:ext xmlns:c16="http://schemas.microsoft.com/office/drawing/2014/chart" uri="{C3380CC4-5D6E-409C-BE32-E72D297353CC}">
              <c16:uniqueId val="{00000003-56B8-4C32-A2C1-CB6F479F4F5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1.6135644726352432</c:v>
                </c:pt>
              </c:numCache>
            </c:numRef>
          </c:val>
          <c:extLst>
            <c:ext xmlns:c16="http://schemas.microsoft.com/office/drawing/2014/chart" uri="{C3380CC4-5D6E-409C-BE32-E72D297353CC}">
              <c16:uniqueId val="{00000004-56B8-4C32-A2C1-CB6F479F4F5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0.1545580924758081</c:v>
                </c:pt>
              </c:numCache>
            </c:numRef>
          </c:val>
          <c:extLst>
            <c:ext xmlns:c16="http://schemas.microsoft.com/office/drawing/2014/chart" uri="{C3380CC4-5D6E-409C-BE32-E72D297353CC}">
              <c16:uniqueId val="{00000005-56B8-4C32-A2C1-CB6F479F4F5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0.43399082327176774</c:v>
                </c:pt>
              </c:numCache>
            </c:numRef>
          </c:val>
          <c:extLst>
            <c:ext xmlns:c16="http://schemas.microsoft.com/office/drawing/2014/chart" uri="{C3380CC4-5D6E-409C-BE32-E72D297353CC}">
              <c16:uniqueId val="{00000006-56B8-4C32-A2C1-CB6F479F4F5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6B8-4C32-A2C1-CB6F479F4F5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6.6474022137022359</c:v>
                </c:pt>
              </c:numCache>
            </c:numRef>
          </c:xVal>
          <c:yVal>
            <c:numLit>
              <c:formatCode>General</c:formatCode>
              <c:ptCount val="1"/>
              <c:pt idx="0">
                <c:v>1</c:v>
              </c:pt>
            </c:numLit>
          </c:yVal>
          <c:smooth val="0"/>
          <c:extLst>
            <c:ext xmlns:c16="http://schemas.microsoft.com/office/drawing/2014/chart" uri="{C3380CC4-5D6E-409C-BE32-E72D297353CC}">
              <c16:uniqueId val="{00000008-56B8-4C32-A2C1-CB6F479F4F5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6B8-4C32-A2C1-CB6F479F4F57}"/>
              </c:ext>
            </c:extLst>
          </c:dPt>
          <c:xVal>
            <c:numRef>
              <c:f>Sheet1!$B$12</c:f>
              <c:numCache>
                <c:formatCode>General</c:formatCode>
                <c:ptCount val="1"/>
                <c:pt idx="0">
                  <c:v>5.789698951006935</c:v>
                </c:pt>
              </c:numCache>
            </c:numRef>
          </c:xVal>
          <c:yVal>
            <c:numLit>
              <c:formatCode>General</c:formatCode>
              <c:ptCount val="1"/>
              <c:pt idx="0">
                <c:v>1</c:v>
              </c:pt>
            </c:numLit>
          </c:yVal>
          <c:smooth val="0"/>
          <c:extLst>
            <c:ext xmlns:c16="http://schemas.microsoft.com/office/drawing/2014/chart" uri="{C3380CC4-5D6E-409C-BE32-E72D297353CC}">
              <c16:uniqueId val="{0000000A-56B8-4C32-A2C1-CB6F479F4F5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6B8-4C32-A2C1-CB6F479F4F5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4.1947049209639697</c:v>
                </c:pt>
              </c:numCache>
            </c:numRef>
          </c:val>
          <c:extLst>
            <c:ext xmlns:c16="http://schemas.microsoft.com/office/drawing/2014/chart" uri="{C3380CC4-5D6E-409C-BE32-E72D297353CC}">
              <c16:uniqueId val="{00000000-CDB7-41A4-8B1E-3D81F8DE59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4.3286482875950938E-2</c:v>
                </c:pt>
              </c:numCache>
            </c:numRef>
          </c:val>
          <c:extLst>
            <c:ext xmlns:c16="http://schemas.microsoft.com/office/drawing/2014/chart" uri="{C3380CC4-5D6E-409C-BE32-E72D297353CC}">
              <c16:uniqueId val="{00000001-CDB7-41A4-8B1E-3D81F8DE59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0.49132015195650158</c:v>
                </c:pt>
              </c:numCache>
            </c:numRef>
          </c:val>
          <c:extLst>
            <c:ext xmlns:c16="http://schemas.microsoft.com/office/drawing/2014/chart" uri="{C3380CC4-5D6E-409C-BE32-E72D297353CC}">
              <c16:uniqueId val="{00000002-CDB7-41A4-8B1E-3D81F8DE59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0.13697638499760334</c:v>
                </c:pt>
              </c:numCache>
            </c:numRef>
          </c:val>
          <c:extLst>
            <c:ext xmlns:c16="http://schemas.microsoft.com/office/drawing/2014/chart" uri="{C3380CC4-5D6E-409C-BE32-E72D297353CC}">
              <c16:uniqueId val="{00000003-CDB7-41A4-8B1E-3D81F8DE59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1.4300139506233647</c:v>
                </c:pt>
              </c:numCache>
            </c:numRef>
          </c:val>
          <c:extLst>
            <c:ext xmlns:c16="http://schemas.microsoft.com/office/drawing/2014/chart" uri="{C3380CC4-5D6E-409C-BE32-E72D297353CC}">
              <c16:uniqueId val="{00000004-CDB7-41A4-8B1E-3D81F8DE59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0.13697638499760512</c:v>
                </c:pt>
              </c:numCache>
            </c:numRef>
          </c:val>
          <c:extLst>
            <c:ext xmlns:c16="http://schemas.microsoft.com/office/drawing/2014/chart" uri="{C3380CC4-5D6E-409C-BE32-E72D297353CC}">
              <c16:uniqueId val="{00000005-CDB7-41A4-8B1E-3D81F8DE59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0.38793553210671927</c:v>
                </c:pt>
              </c:numCache>
            </c:numRef>
          </c:val>
          <c:extLst>
            <c:ext xmlns:c16="http://schemas.microsoft.com/office/drawing/2014/chart" uri="{C3380CC4-5D6E-409C-BE32-E72D297353CC}">
              <c16:uniqueId val="{00000006-CDB7-41A4-8B1E-3D81F8DE59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DB7-41A4-8B1E-3D81F8DE59BF}"/>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6.2065677715465242</c:v>
                </c:pt>
              </c:numCache>
            </c:numRef>
          </c:xVal>
          <c:yVal>
            <c:numLit>
              <c:formatCode>General</c:formatCode>
              <c:ptCount val="1"/>
              <c:pt idx="0">
                <c:v>1</c:v>
              </c:pt>
            </c:numLit>
          </c:yVal>
          <c:smooth val="0"/>
          <c:extLst>
            <c:ext xmlns:c16="http://schemas.microsoft.com/office/drawing/2014/chart" uri="{C3380CC4-5D6E-409C-BE32-E72D297353CC}">
              <c16:uniqueId val="{00000008-CDB7-41A4-8B1E-3D81F8DE59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DB7-41A4-8B1E-3D81F8DE59BF}"/>
              </c:ext>
            </c:extLst>
          </c:dPt>
          <c:xVal>
            <c:numRef>
              <c:f>Sheet1!$B$12</c:f>
              <c:numCache>
                <c:formatCode>General</c:formatCode>
                <c:ptCount val="1"/>
                <c:pt idx="0">
                  <c:v>5.5812949161057084</c:v>
                </c:pt>
              </c:numCache>
            </c:numRef>
          </c:xVal>
          <c:yVal>
            <c:numLit>
              <c:formatCode>General</c:formatCode>
              <c:ptCount val="1"/>
              <c:pt idx="0">
                <c:v>1</c:v>
              </c:pt>
            </c:numLit>
          </c:yVal>
          <c:smooth val="0"/>
          <c:extLst>
            <c:ext xmlns:c16="http://schemas.microsoft.com/office/drawing/2014/chart" uri="{C3380CC4-5D6E-409C-BE32-E72D297353CC}">
              <c16:uniqueId val="{0000000A-CDB7-41A4-8B1E-3D81F8DE59BF}"/>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DB7-41A4-8B1E-3D81F8DE59BF}"/>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0C0-4627-B818-153615AD15B2}"/>
              </c:ext>
            </c:extLst>
          </c:dPt>
          <c:cat>
            <c:numRef>
              <c:f>Sheet1!$A$11</c:f>
              <c:numCache>
                <c:formatCode>General</c:formatCode>
                <c:ptCount val="1"/>
              </c:numCache>
            </c:numRef>
          </c:cat>
          <c:val>
            <c:numRef>
              <c:f>Sheet1!$B$11</c:f>
              <c:numCache>
                <c:formatCode>General</c:formatCode>
                <c:ptCount val="1"/>
                <c:pt idx="0">
                  <c:v>7.077412268679443</c:v>
                </c:pt>
              </c:numCache>
            </c:numRef>
          </c:val>
          <c:extLst>
            <c:ext xmlns:c16="http://schemas.microsoft.com/office/drawing/2014/chart" uri="{C3380CC4-5D6E-409C-BE32-E72D297353CC}">
              <c16:uniqueId val="{00000002-40C0-4627-B818-153615AD15B2}"/>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6.2287260208014157</c:v>
                </c:pt>
              </c:numCache>
            </c:numRef>
          </c:val>
          <c:extLst>
            <c:ext xmlns:c16="http://schemas.microsoft.com/office/drawing/2014/chart" uri="{C3380CC4-5D6E-409C-BE32-E72D297353CC}">
              <c16:uniqueId val="{00000000-DDFE-429A-A7DC-715267F6ED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0.14178000898370691</c:v>
                </c:pt>
              </c:numCache>
            </c:numRef>
          </c:val>
          <c:extLst>
            <c:ext xmlns:c16="http://schemas.microsoft.com/office/drawing/2014/chart" uri="{C3380CC4-5D6E-409C-BE32-E72D297353CC}">
              <c16:uniqueId val="{00000001-DDFE-429A-A7DC-715267F6ED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0.31487607462619405</c:v>
                </c:pt>
              </c:numCache>
            </c:numRef>
          </c:val>
          <c:extLst>
            <c:ext xmlns:c16="http://schemas.microsoft.com/office/drawing/2014/chart" uri="{C3380CC4-5D6E-409C-BE32-E72D297353CC}">
              <c16:uniqueId val="{00000002-DDFE-429A-A7DC-715267F6ED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8.7785095426637483E-2</c:v>
                </c:pt>
              </c:numCache>
            </c:numRef>
          </c:val>
          <c:extLst>
            <c:ext xmlns:c16="http://schemas.microsoft.com/office/drawing/2014/chart" uri="{C3380CC4-5D6E-409C-BE32-E72D297353CC}">
              <c16:uniqueId val="{00000003-DDFE-429A-A7DC-715267F6ED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0.91646389353238966</c:v>
                </c:pt>
              </c:numCache>
            </c:numRef>
          </c:val>
          <c:extLst>
            <c:ext xmlns:c16="http://schemas.microsoft.com/office/drawing/2014/chart" uri="{C3380CC4-5D6E-409C-BE32-E72D297353CC}">
              <c16:uniqueId val="{00000004-DDFE-429A-A7DC-715267F6ED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8.7785095426637483E-2</c:v>
                </c:pt>
              </c:numCache>
            </c:numRef>
          </c:val>
          <c:extLst>
            <c:ext xmlns:c16="http://schemas.microsoft.com/office/drawing/2014/chart" uri="{C3380CC4-5D6E-409C-BE32-E72D297353CC}">
              <c16:uniqueId val="{00000005-DDFE-429A-A7DC-715267F6ED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0.31487607462619405</c:v>
                </c:pt>
              </c:numCache>
            </c:numRef>
          </c:val>
          <c:extLst>
            <c:ext xmlns:c16="http://schemas.microsoft.com/office/drawing/2014/chart" uri="{C3380CC4-5D6E-409C-BE32-E72D297353CC}">
              <c16:uniqueId val="{00000006-DDFE-429A-A7DC-715267F6ED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0.35392787765675671</c:v>
                </c:pt>
              </c:numCache>
            </c:numRef>
          </c:val>
          <c:extLst>
            <c:ext xmlns:c16="http://schemas.microsoft.com/office/drawing/2014/chart" uri="{C3380CC4-5D6E-409C-BE32-E72D297353CC}">
              <c16:uniqueId val="{00000007-DDFE-429A-A7DC-715267F6ED2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8.147911816095613</c:v>
                </c:pt>
              </c:numCache>
            </c:numRef>
          </c:xVal>
          <c:yVal>
            <c:numLit>
              <c:formatCode>General</c:formatCode>
              <c:ptCount val="1"/>
              <c:pt idx="0">
                <c:v>1</c:v>
              </c:pt>
            </c:numLit>
          </c:yVal>
          <c:smooth val="0"/>
          <c:extLst>
            <c:ext xmlns:c16="http://schemas.microsoft.com/office/drawing/2014/chart" uri="{C3380CC4-5D6E-409C-BE32-E72D297353CC}">
              <c16:uniqueId val="{00000008-DDFE-429A-A7DC-715267F6ED2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DFE-429A-A7DC-715267F6ED21}"/>
              </c:ext>
            </c:extLst>
          </c:dPt>
          <c:xVal>
            <c:numRef>
              <c:f>Sheet1!$B$12</c:f>
              <c:numCache>
                <c:formatCode>General</c:formatCode>
                <c:ptCount val="1"/>
                <c:pt idx="0">
                  <c:v>7.231399146604149</c:v>
                </c:pt>
              </c:numCache>
            </c:numRef>
          </c:xVal>
          <c:yVal>
            <c:numLit>
              <c:formatCode>General</c:formatCode>
              <c:ptCount val="1"/>
              <c:pt idx="0">
                <c:v>1</c:v>
              </c:pt>
            </c:numLit>
          </c:yVal>
          <c:smooth val="0"/>
          <c:extLst>
            <c:ext xmlns:c16="http://schemas.microsoft.com/office/drawing/2014/chart" uri="{C3380CC4-5D6E-409C-BE32-E72D297353CC}">
              <c16:uniqueId val="{0000000A-DDFE-429A-A7DC-715267F6ED21}"/>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DFE-429A-A7DC-715267F6ED2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7.0908152258748469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0.25474386261279047</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0.3472154165548913</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9.6801062170430718E-2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1.0105893022457506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9.680106217042983E-2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0.21517892102687775</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8.7528107897593426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8.2948702183358343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a:lstStyle/>
                  <a:p>
                    <a:r>
                      <a:rPr lang="en-GB" dirty="0"/>
                      <a:t>Q22. In the last 12 months, has your NHS mental health team asked you how you are getting on with your medication?</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FFC0-40A5-8727-3E99F71AF84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FFC0-40A5-8727-3E99F71AF84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7.8256072036611979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FFC0-40A5-8727-3E99F71AF84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7.8795817316177086</c:v>
                </c:pt>
                <c:pt idx="2">
                  <c:v>7.9556778676329936</c:v>
                </c:pt>
                <c:pt idx="3">
                  <c:v>8.0189108070973614</c:v>
                </c:pt>
                <c:pt idx="4">
                  <c:v>8.1107230958109078</c:v>
                </c:pt>
                <c:pt idx="5">
                  <c:v>8.1196505442560341</c:v>
                </c:pt>
                <c:pt idx="6">
                  <c:v>8.1295537253998162</c:v>
                </c:pt>
                <c:pt idx="7">
                  <c:v>8.2040336473639339</c:v>
                </c:pt>
                <c:pt idx="8">
                  <c:v>8.2156956983221168</c:v>
                </c:pt>
                <c:pt idx="9">
                  <c:v>8.2274225720361187</c:v>
                </c:pt>
                <c:pt idx="10">
                  <c:v>8.2434730167292507</c:v>
                </c:pt>
                <c:pt idx="11">
                  <c:v>8.2470052671022227</c:v>
                </c:pt>
                <c:pt idx="12">
                  <c:v>8.2762120275211863</c:v>
                </c:pt>
                <c:pt idx="13">
                  <c:v>8.3006758380089227</c:v>
                </c:pt>
                <c:pt idx="14">
                  <c:v>8.3468415654140049</c:v>
                </c:pt>
                <c:pt idx="15">
                  <c:v>8.3819685383577731</c:v>
                </c:pt>
                <c:pt idx="16">
                  <c:v>8.3828438753653032</c:v>
                </c:pt>
                <c:pt idx="17">
                  <c:v>8.4700364171724658</c:v>
                </c:pt>
                <c:pt idx="18">
                  <c:v>8.4961698329957045</c:v>
                </c:pt>
                <c:pt idx="19">
                  <c:v>8.5041502747424058</c:v>
                </c:pt>
                <c:pt idx="20">
                  <c:v>8.5253592910821094</c:v>
                </c:pt>
                <c:pt idx="21">
                  <c:v>8.540408277490414</c:v>
                </c:pt>
                <c:pt idx="22">
                  <c:v>8.5792392672654891</c:v>
                </c:pt>
                <c:pt idx="23">
                  <c:v>8.5942256830611292</c:v>
                </c:pt>
                <c:pt idx="24">
                  <c:v>8.6377947504232697</c:v>
                </c:pt>
                <c:pt idx="25">
                  <c:v>8.6590035646774766</c:v>
                </c:pt>
                <c:pt idx="26">
                  <c:v>8.6635766335838813</c:v>
                </c:pt>
                <c:pt idx="27">
                  <c:v>8.682867812147661</c:v>
                </c:pt>
                <c:pt idx="28">
                  <c:v>8.6836265281212643</c:v>
                </c:pt>
                <c:pt idx="29">
                  <c:v>8.6862611884261032</c:v>
                </c:pt>
                <c:pt idx="30">
                  <c:v>8.7117372050257469</c:v>
                </c:pt>
                <c:pt idx="31">
                  <c:v>8.7167682713307375</c:v>
                </c:pt>
                <c:pt idx="32">
                  <c:v>8.7503969354644102</c:v>
                </c:pt>
                <c:pt idx="33">
                  <c:v>8.7592540765720841</c:v>
                </c:pt>
                <c:pt idx="34">
                  <c:v>8.7786742217975462</c:v>
                </c:pt>
                <c:pt idx="35">
                  <c:v>8.8562821574573061</c:v>
                </c:pt>
                <c:pt idx="36">
                  <c:v>8.8569067450322514</c:v>
                </c:pt>
                <c:pt idx="37">
                  <c:v>8.9490359786264904</c:v>
                </c:pt>
                <c:pt idx="38">
                  <c:v>8.9648179409537523</c:v>
                </c:pt>
                <c:pt idx="39">
                  <c:v>8.9863372901260288</c:v>
                </c:pt>
                <c:pt idx="40">
                  <c:v>9.0202961927026344</c:v>
                </c:pt>
                <c:pt idx="41">
                  <c:v>9.0553463676970107</c:v>
                </c:pt>
                <c:pt idx="42">
                  <c:v>9.0560592261736002</c:v>
                </c:pt>
                <c:pt idx="43">
                  <c:v>9.0581002970409905</c:v>
                </c:pt>
                <c:pt idx="44">
                  <c:v>9.0709394755057371</c:v>
                </c:pt>
                <c:pt idx="45">
                  <c:v>9.0872735619588809</c:v>
                </c:pt>
                <c:pt idx="46">
                  <c:v>#N/A</c:v>
                </c:pt>
                <c:pt idx="47">
                  <c:v>#N/A</c:v>
                </c:pt>
                <c:pt idx="48">
                  <c:v>#N/A</c:v>
                </c:pt>
                <c:pt idx="49">
                  <c:v>#N/A</c:v>
                </c:pt>
              </c:numCache>
            </c:numRef>
          </c:val>
          <c:extLst>
            <c:ext xmlns:c16="http://schemas.microsoft.com/office/drawing/2014/chart" uri="{C3380CC4-5D6E-409C-BE32-E72D297353CC}">
              <c16:uniqueId val="{00000003-FFC0-40A5-8727-3E99F71AF84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9.1254332488953676</c:v>
                </c:pt>
                <c:pt idx="47">
                  <c:v>9.2246902625944092</c:v>
                </c:pt>
                <c:pt idx="48">
                  <c:v>#N/A</c:v>
                </c:pt>
                <c:pt idx="49">
                  <c:v>#N/A</c:v>
                </c:pt>
              </c:numCache>
            </c:numRef>
          </c:val>
          <c:extLst>
            <c:ext xmlns:c16="http://schemas.microsoft.com/office/drawing/2014/chart" uri="{C3380CC4-5D6E-409C-BE32-E72D297353CC}">
              <c16:uniqueId val="{00000004-FFC0-40A5-8727-3E99F71AF84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9.2504054704711862</c:v>
                </c:pt>
                <c:pt idx="49">
                  <c:v>9.295648393699711</c:v>
                </c:pt>
              </c:numCache>
            </c:numRef>
          </c:val>
          <c:extLst>
            <c:ext xmlns:c16="http://schemas.microsoft.com/office/drawing/2014/chart" uri="{C3380CC4-5D6E-409C-BE32-E72D297353CC}">
              <c16:uniqueId val="{00000005-FFC0-40A5-8727-3E99F71AF84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FFC0-40A5-8727-3E99F71AF845}"/>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8.7592540765720841</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FFC0-40A5-8727-3E99F71AF845}"/>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7.8256072036611979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0.12508772182776884</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0.1049151998364648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1.0952997438296244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0.10491519983646391</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3.9823324708191166E-2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8.7592540765720841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8.6032599972402437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Q25. Thinking about the last time you received therapy, did you have enough privacy to talk comfortably?</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l">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Sheet1!$D$2:$D$42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0-0596-47C8-A8A1-8608729EB69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Sheet1!$E$2:$E$42</c:f>
              <c:numCache>
                <c:formatCode>General</c:formatCode>
                <c:ptCount val="41"/>
                <c:pt idx="0">
                  <c:v>2.7104202602915231</c:v>
                </c:pt>
                <c:pt idx="1">
                  <c:v>3.1061688440641229</c:v>
                </c:pt>
                <c:pt idx="2">
                  <c:v>3.118680117707926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1-0596-47C8-A8A1-8608729EB69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Sheet1!$F$2:$F$42</c:f>
              <c:numCache>
                <c:formatCode>General</c:formatCode>
                <c:ptCount val="41"/>
                <c:pt idx="0">
                  <c:v>#N/A</c:v>
                </c:pt>
                <c:pt idx="1">
                  <c:v>#N/A</c:v>
                </c:pt>
                <c:pt idx="2">
                  <c:v>#N/A</c:v>
                </c:pt>
                <c:pt idx="3">
                  <c:v>3.3039136664354181</c:v>
                </c:pt>
                <c:pt idx="4">
                  <c:v>3.425092858588092</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2-0596-47C8-A8A1-8608729EB69C}"/>
            </c:ext>
          </c:extLst>
        </c:ser>
        <c:ser>
          <c:idx val="3"/>
          <c:order val="3"/>
          <c:tx>
            <c:strRef>
              <c:f>Sheet1!$G$1</c:f>
              <c:strCache>
                <c:ptCount val="1"/>
                <c:pt idx="0">
                  <c:v>About the same</c:v>
                </c:pt>
              </c:strCache>
            </c:strRef>
          </c:tx>
          <c:spPr>
            <a:solidFill>
              <a:srgbClr val="D9D9D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Sheet1!$G$2:$G$42</c:f>
              <c:numCache>
                <c:formatCode>General</c:formatCode>
                <c:ptCount val="41"/>
                <c:pt idx="0">
                  <c:v>#N/A</c:v>
                </c:pt>
                <c:pt idx="1">
                  <c:v>#N/A</c:v>
                </c:pt>
                <c:pt idx="2">
                  <c:v>#N/A</c:v>
                </c:pt>
                <c:pt idx="3">
                  <c:v>#N/A</c:v>
                </c:pt>
                <c:pt idx="4">
                  <c:v>#N/A</c:v>
                </c:pt>
                <c:pt idx="5">
                  <c:v>3.7874981482128298</c:v>
                </c:pt>
                <c:pt idx="6">
                  <c:v>3.882567317872919</c:v>
                </c:pt>
                <c:pt idx="7">
                  <c:v>3.9412685832023562</c:v>
                </c:pt>
                <c:pt idx="8">
                  <c:v>3.9520378812162069</c:v>
                </c:pt>
                <c:pt idx="9">
                  <c:v>3.9547229933145709</c:v>
                </c:pt>
                <c:pt idx="10">
                  <c:v>3.9975427689858321</c:v>
                </c:pt>
                <c:pt idx="11">
                  <c:v>4.0819972164449112</c:v>
                </c:pt>
                <c:pt idx="12">
                  <c:v>4.1100259596207183</c:v>
                </c:pt>
                <c:pt idx="13">
                  <c:v>4.1973959225534232</c:v>
                </c:pt>
                <c:pt idx="14">
                  <c:v>4.2470735249836071</c:v>
                </c:pt>
                <c:pt idx="15">
                  <c:v>4.2797895717948036</c:v>
                </c:pt>
                <c:pt idx="16">
                  <c:v>4.3053350596140518</c:v>
                </c:pt>
                <c:pt idx="17">
                  <c:v>4.346649174123943</c:v>
                </c:pt>
                <c:pt idx="18">
                  <c:v>4.3496484272066027</c:v>
                </c:pt>
                <c:pt idx="19">
                  <c:v>4.3861387483684453</c:v>
                </c:pt>
                <c:pt idx="20">
                  <c:v>4.4739689036230326</c:v>
                </c:pt>
                <c:pt idx="21">
                  <c:v>4.5515926491709742</c:v>
                </c:pt>
                <c:pt idx="22">
                  <c:v>4.5971200925006626</c:v>
                </c:pt>
                <c:pt idx="23">
                  <c:v>4.6426998997990481</c:v>
                </c:pt>
                <c:pt idx="24">
                  <c:v>4.6795019895837839</c:v>
                </c:pt>
                <c:pt idx="25">
                  <c:v>4.7483084174004739</c:v>
                </c:pt>
                <c:pt idx="26">
                  <c:v>4.7995684099411129</c:v>
                </c:pt>
                <c:pt idx="27">
                  <c:v>4.9382063187674676</c:v>
                </c:pt>
                <c:pt idx="28">
                  <c:v>4.9435866766042889</c:v>
                </c:pt>
                <c:pt idx="29">
                  <c:v>4.9463953136111964</c:v>
                </c:pt>
                <c:pt idx="30">
                  <c:v>4.9743063218552637</c:v>
                </c:pt>
                <c:pt idx="31">
                  <c:v>5.0527977254295173</c:v>
                </c:pt>
                <c:pt idx="32">
                  <c:v>5.0960944154316117</c:v>
                </c:pt>
                <c:pt idx="33">
                  <c:v>5.1234350612226134</c:v>
                </c:pt>
                <c:pt idx="34">
                  <c:v>5.1237953049669347</c:v>
                </c:pt>
                <c:pt idx="35">
                  <c:v>5.2103836486115194</c:v>
                </c:pt>
                <c:pt idx="36">
                  <c:v>5.2635920109547953</c:v>
                </c:pt>
                <c:pt idx="37">
                  <c:v>5.3784039623922126</c:v>
                </c:pt>
                <c:pt idx="38">
                  <c:v>5.4542586545580578</c:v>
                </c:pt>
                <c:pt idx="39">
                  <c:v>#N/A</c:v>
                </c:pt>
                <c:pt idx="40">
                  <c:v>#N/A</c:v>
                </c:pt>
              </c:numCache>
            </c:numRef>
          </c:val>
          <c:extLst>
            <c:ext xmlns:c16="http://schemas.microsoft.com/office/drawing/2014/chart" uri="{C3380CC4-5D6E-409C-BE32-E72D297353CC}">
              <c16:uniqueId val="{00000003-0596-47C8-A8A1-8608729EB69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Sheet1!$H$2:$H$42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4-0596-47C8-A8A1-8608729EB69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Sheet1!$I$2:$I$42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5.9353392311205457</c:v>
                </c:pt>
                <c:pt idx="40">
                  <c:v>6.0439510512808372</c:v>
                </c:pt>
              </c:numCache>
            </c:numRef>
          </c:val>
          <c:extLst>
            <c:ext xmlns:c16="http://schemas.microsoft.com/office/drawing/2014/chart" uri="{C3380CC4-5D6E-409C-BE32-E72D297353CC}">
              <c16:uniqueId val="{00000005-0596-47C8-A8A1-8608729EB69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Sheet1!$J$2:$J$42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6-0596-47C8-A8A1-8608729EB69C}"/>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Sheet1!$K$2:$K$42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4.2797895717948036</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7-0596-47C8-A8A1-8608729EB69C}"/>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3.0834066601511489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0.24136488427471203</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0.633438776425439</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0.17659799494595818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1.8436579154082136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0.17659799494595863</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0.62724691573669045</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4.9605710007230739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5.0566372735013649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Q29. Thinking about the last time you contacted NHS mental health crisis support, did you get the help you needed?</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1.9892076109755199</c:v>
                </c:pt>
              </c:numCache>
            </c:numRef>
          </c:val>
          <c:extLst>
            <c:ext xmlns:c16="http://schemas.microsoft.com/office/drawing/2014/chart" uri="{C3380CC4-5D6E-409C-BE32-E72D297353CC}">
              <c16:uniqueId val="{00000000-949B-45DF-BB31-5C5A5F8262C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49B-45DF-BB31-5C5A5F8262C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0.63010759407349592</c:v>
                </c:pt>
              </c:numCache>
            </c:numRef>
          </c:val>
          <c:extLst>
            <c:ext xmlns:c16="http://schemas.microsoft.com/office/drawing/2014/chart" uri="{C3380CC4-5D6E-409C-BE32-E72D297353CC}">
              <c16:uniqueId val="{00000002-949B-45DF-BB31-5C5A5F8262C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0.21121312680604332</c:v>
                </c:pt>
              </c:numCache>
            </c:numRef>
          </c:val>
          <c:extLst>
            <c:ext xmlns:c16="http://schemas.microsoft.com/office/drawing/2014/chart" uri="{C3380CC4-5D6E-409C-BE32-E72D297353CC}">
              <c16:uniqueId val="{00000003-949B-45DF-BB31-5C5A5F8262C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2.2050349619951346</c:v>
                </c:pt>
              </c:numCache>
            </c:numRef>
          </c:val>
          <c:extLst>
            <c:ext xmlns:c16="http://schemas.microsoft.com/office/drawing/2014/chart" uri="{C3380CC4-5D6E-409C-BE32-E72D297353CC}">
              <c16:uniqueId val="{00000004-949B-45DF-BB31-5C5A5F8262C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0.21121312680604287</c:v>
                </c:pt>
              </c:numCache>
            </c:numRef>
          </c:val>
          <c:extLst>
            <c:ext xmlns:c16="http://schemas.microsoft.com/office/drawing/2014/chart" uri="{C3380CC4-5D6E-409C-BE32-E72D297353CC}">
              <c16:uniqueId val="{00000005-949B-45DF-BB31-5C5A5F8262C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0.75759968084548301</c:v>
                </c:pt>
              </c:numCache>
            </c:numRef>
          </c:val>
          <c:extLst>
            <c:ext xmlns:c16="http://schemas.microsoft.com/office/drawing/2014/chart" uri="{C3380CC4-5D6E-409C-BE32-E72D297353CC}">
              <c16:uniqueId val="{00000006-949B-45DF-BB31-5C5A5F8262C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0.12196542443605107</c:v>
                </c:pt>
              </c:numCache>
            </c:numRef>
          </c:val>
          <c:extLst>
            <c:ext xmlns:c16="http://schemas.microsoft.com/office/drawing/2014/chart" uri="{C3380CC4-5D6E-409C-BE32-E72D297353CC}">
              <c16:uniqueId val="{00000007-949B-45DF-BB31-5C5A5F8262C4}"/>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3.5990081428665328</c:v>
                </c:pt>
              </c:numCache>
            </c:numRef>
          </c:xVal>
          <c:yVal>
            <c:numLit>
              <c:formatCode>General</c:formatCode>
              <c:ptCount val="1"/>
              <c:pt idx="0">
                <c:v>1</c:v>
              </c:pt>
            </c:numLit>
          </c:yVal>
          <c:smooth val="0"/>
          <c:extLst>
            <c:ext xmlns:c16="http://schemas.microsoft.com/office/drawing/2014/chart" uri="{C3380CC4-5D6E-409C-BE32-E72D297353CC}">
              <c16:uniqueId val="{00000008-949B-45DF-BB31-5C5A5F8262C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49B-45DF-BB31-5C5A5F8262C4}"/>
              </c:ext>
            </c:extLst>
          </c:dPt>
          <c:xVal>
            <c:numRef>
              <c:f>Sheet1!$B$12</c:f>
              <c:numCache>
                <c:formatCode>General</c:formatCode>
                <c:ptCount val="1"/>
                <c:pt idx="0">
                  <c:v>3.933045812852626</c:v>
                </c:pt>
              </c:numCache>
            </c:numRef>
          </c:xVal>
          <c:yVal>
            <c:numLit>
              <c:formatCode>General</c:formatCode>
              <c:ptCount val="1"/>
              <c:pt idx="0">
                <c:v>1</c:v>
              </c:pt>
            </c:numLit>
          </c:yVal>
          <c:smooth val="0"/>
          <c:extLst>
            <c:ext xmlns:c16="http://schemas.microsoft.com/office/drawing/2014/chart" uri="{C3380CC4-5D6E-409C-BE32-E72D297353CC}">
              <c16:uniqueId val="{0000000A-949B-45DF-BB31-5C5A5F8262C4}"/>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49B-45DF-BB31-5C5A5F8262C4}"/>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Sheet1!$D$2:$D$47</c:f>
              <c:numCache>
                <c:formatCode>General</c:formatCode>
                <c:ptCount val="46"/>
                <c:pt idx="0">
                  <c:v>5.5601445114988453</c:v>
                </c:pt>
                <c:pt idx="1">
                  <c:v>6.0433449824303747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0-5E7A-4386-BBC9-04D4B51861F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Sheet1!$E$2:$E$47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1-5E7A-4386-BBC9-04D4B51861F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Sheet1!$F$2:$F$47</c:f>
              <c:numCache>
                <c:formatCode>General</c:formatCode>
                <c:ptCount val="46"/>
                <c:pt idx="0">
                  <c:v>#N/A</c:v>
                </c:pt>
                <c:pt idx="1">
                  <c:v>#N/A</c:v>
                </c:pt>
                <c:pt idx="2">
                  <c:v>6.3383240544629196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2-5E7A-4386-BBC9-04D4B51861F8}"/>
            </c:ext>
          </c:extLst>
        </c:ser>
        <c:ser>
          <c:idx val="3"/>
          <c:order val="3"/>
          <c:tx>
            <c:strRef>
              <c:f>Sheet1!$G$1</c:f>
              <c:strCache>
                <c:ptCount val="1"/>
                <c:pt idx="0">
                  <c:v>About the same</c:v>
                </c:pt>
              </c:strCache>
            </c:strRef>
          </c:tx>
          <c:spPr>
            <a:solidFill>
              <a:srgbClr val="D9D9D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Sheet1!$G$2:$G$47</c:f>
              <c:numCache>
                <c:formatCode>General</c:formatCode>
                <c:ptCount val="46"/>
                <c:pt idx="0">
                  <c:v>#N/A</c:v>
                </c:pt>
                <c:pt idx="1">
                  <c:v>#N/A</c:v>
                </c:pt>
                <c:pt idx="2">
                  <c:v>#N/A</c:v>
                </c:pt>
                <c:pt idx="3">
                  <c:v>6.4441142959694648</c:v>
                </c:pt>
                <c:pt idx="4">
                  <c:v>6.5034977983186231</c:v>
                </c:pt>
                <c:pt idx="5">
                  <c:v>6.5065894638354314</c:v>
                </c:pt>
                <c:pt idx="6">
                  <c:v>6.5633851489677308</c:v>
                </c:pt>
                <c:pt idx="7">
                  <c:v>6.5650913804004407</c:v>
                </c:pt>
                <c:pt idx="8">
                  <c:v>6.5754432733610511</c:v>
                </c:pt>
                <c:pt idx="9">
                  <c:v>6.577273471378458</c:v>
                </c:pt>
                <c:pt idx="10">
                  <c:v>6.6484116607984429</c:v>
                </c:pt>
                <c:pt idx="11">
                  <c:v>6.6562684405738164</c:v>
                </c:pt>
                <c:pt idx="12">
                  <c:v>6.7076694565578334</c:v>
                </c:pt>
                <c:pt idx="13">
                  <c:v>6.7079526199170356</c:v>
                </c:pt>
                <c:pt idx="14">
                  <c:v>6.759179651536277</c:v>
                </c:pt>
                <c:pt idx="15">
                  <c:v>6.7920908477452526</c:v>
                </c:pt>
                <c:pt idx="16">
                  <c:v>6.841894417330737</c:v>
                </c:pt>
                <c:pt idx="17">
                  <c:v>6.8580601828151373</c:v>
                </c:pt>
                <c:pt idx="18">
                  <c:v>6.8887435250216198</c:v>
                </c:pt>
                <c:pt idx="19">
                  <c:v>6.8988660308854994</c:v>
                </c:pt>
                <c:pt idx="20">
                  <c:v>6.9063091705727926</c:v>
                </c:pt>
                <c:pt idx="21">
                  <c:v>6.9076126780218674</c:v>
                </c:pt>
                <c:pt idx="22">
                  <c:v>6.9118486640471151</c:v>
                </c:pt>
                <c:pt idx="23">
                  <c:v>6.9200575450164772</c:v>
                </c:pt>
                <c:pt idx="24">
                  <c:v>6.9552093093949097</c:v>
                </c:pt>
                <c:pt idx="25">
                  <c:v>6.9732147422421509</c:v>
                </c:pt>
                <c:pt idx="26">
                  <c:v>6.9992314585558262</c:v>
                </c:pt>
                <c:pt idx="27">
                  <c:v>7.0360181233325871</c:v>
                </c:pt>
                <c:pt idx="28">
                  <c:v>7.0539446336429306</c:v>
                </c:pt>
                <c:pt idx="29">
                  <c:v>7.0903032452400687</c:v>
                </c:pt>
                <c:pt idx="30">
                  <c:v>7.094032868292901</c:v>
                </c:pt>
                <c:pt idx="31">
                  <c:v>7.1261657881628926</c:v>
                </c:pt>
                <c:pt idx="32">
                  <c:v>7.1346336766953193</c:v>
                </c:pt>
                <c:pt idx="33">
                  <c:v>7.1547028674525688</c:v>
                </c:pt>
                <c:pt idx="34">
                  <c:v>7.2127179239079506</c:v>
                </c:pt>
                <c:pt idx="35">
                  <c:v>7.2390153221620466</c:v>
                </c:pt>
                <c:pt idx="36">
                  <c:v>7.2404614129548257</c:v>
                </c:pt>
                <c:pt idx="37">
                  <c:v>7.2448574618500157</c:v>
                </c:pt>
                <c:pt idx="38">
                  <c:v>7.2658588121336258</c:v>
                </c:pt>
                <c:pt idx="39">
                  <c:v>7.2937081565904718</c:v>
                </c:pt>
                <c:pt idx="40">
                  <c:v>7.4403872602644299</c:v>
                </c:pt>
                <c:pt idx="41">
                  <c:v>#N/A</c:v>
                </c:pt>
                <c:pt idx="42">
                  <c:v>#N/A</c:v>
                </c:pt>
                <c:pt idx="43">
                  <c:v>#N/A</c:v>
                </c:pt>
                <c:pt idx="44">
                  <c:v>#N/A</c:v>
                </c:pt>
                <c:pt idx="45">
                  <c:v>#N/A</c:v>
                </c:pt>
              </c:numCache>
            </c:numRef>
          </c:val>
          <c:extLst>
            <c:ext xmlns:c16="http://schemas.microsoft.com/office/drawing/2014/chart" uri="{C3380CC4-5D6E-409C-BE32-E72D297353CC}">
              <c16:uniqueId val="{00000003-5E7A-4386-BBC9-04D4B51861F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Sheet1!$H$2:$H$47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7.4367466352346483</c:v>
                </c:pt>
                <c:pt idx="42">
                  <c:v>7.52040761730483</c:v>
                </c:pt>
                <c:pt idx="43">
                  <c:v>#N/A</c:v>
                </c:pt>
                <c:pt idx="44">
                  <c:v>#N/A</c:v>
                </c:pt>
                <c:pt idx="45">
                  <c:v>#N/A</c:v>
                </c:pt>
              </c:numCache>
            </c:numRef>
          </c:val>
          <c:extLst>
            <c:ext xmlns:c16="http://schemas.microsoft.com/office/drawing/2014/chart" uri="{C3380CC4-5D6E-409C-BE32-E72D297353CC}">
              <c16:uniqueId val="{00000004-5E7A-4386-BBC9-04D4B51861F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Sheet1!$I$2:$I$47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7.5495781372926984</c:v>
                </c:pt>
                <c:pt idx="44">
                  <c:v>7.7913792050444304</c:v>
                </c:pt>
                <c:pt idx="45">
                  <c:v>#N/A</c:v>
                </c:pt>
              </c:numCache>
            </c:numRef>
          </c:val>
          <c:extLst>
            <c:ext xmlns:c16="http://schemas.microsoft.com/office/drawing/2014/chart" uri="{C3380CC4-5D6E-409C-BE32-E72D297353CC}">
              <c16:uniqueId val="{00000005-5E7A-4386-BBC9-04D4B51861F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Sheet1!$J$2:$J$47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7.9353231027712328</c:v>
                </c:pt>
              </c:numCache>
            </c:numRef>
          </c:val>
          <c:extLst>
            <c:ext xmlns:c16="http://schemas.microsoft.com/office/drawing/2014/chart" uri="{C3380CC4-5D6E-409C-BE32-E72D297353CC}">
              <c16:uniqueId val="{00000006-5E7A-4386-BBC9-04D4B51861F8}"/>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Sheet1!$K$2:$K$47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7.1547028674525688</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7-5E7A-4386-BBC9-04D4B51861F8}"/>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7.2044157795859718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0.34629742943894826</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0.36854260783512682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0.10274692364605986</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1.072663249216788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0.10274692364605897</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9.6713233280331323E-2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8.4045104040105088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8.5583343651145007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Q26. Would you know who to contact out of office hours within the NHS if you had a crisis?</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3.4330390594713411</c:v>
                </c:pt>
              </c:numCache>
            </c:numRef>
          </c:val>
          <c:extLst>
            <c:ext xmlns:c16="http://schemas.microsoft.com/office/drawing/2014/chart" uri="{C3380CC4-5D6E-409C-BE32-E72D297353CC}">
              <c16:uniqueId val="{00000000-EE09-4573-83CF-10E91D8BEE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EE09-4573-83CF-10E91D8BEE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0.50414545000761501</c:v>
                </c:pt>
              </c:numCache>
            </c:numRef>
          </c:val>
          <c:extLst>
            <c:ext xmlns:c16="http://schemas.microsoft.com/office/drawing/2014/chart" uri="{C3380CC4-5D6E-409C-BE32-E72D297353CC}">
              <c16:uniqueId val="{00000002-EE09-4573-83CF-10E91D8BEE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0.20977823770401383</c:v>
                </c:pt>
              </c:numCache>
            </c:numRef>
          </c:val>
          <c:extLst>
            <c:ext xmlns:c16="http://schemas.microsoft.com/office/drawing/2014/chart" uri="{C3380CC4-5D6E-409C-BE32-E72D297353CC}">
              <c16:uniqueId val="{00000003-EE09-4573-83CF-10E91D8BEE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2.1900549241328768</c:v>
                </c:pt>
              </c:numCache>
            </c:numRef>
          </c:val>
          <c:extLst>
            <c:ext xmlns:c16="http://schemas.microsoft.com/office/drawing/2014/chart" uri="{C3380CC4-5D6E-409C-BE32-E72D297353CC}">
              <c16:uniqueId val="{00000004-EE09-4573-83CF-10E91D8BEE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0.20977823770401383</c:v>
                </c:pt>
              </c:numCache>
            </c:numRef>
          </c:val>
          <c:extLst>
            <c:ext xmlns:c16="http://schemas.microsoft.com/office/drawing/2014/chart" uri="{C3380CC4-5D6E-409C-BE32-E72D297353CC}">
              <c16:uniqueId val="{00000005-EE09-4573-83CF-10E91D8BEE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0.6475406741528138</c:v>
                </c:pt>
              </c:numCache>
            </c:numRef>
          </c:val>
          <c:extLst>
            <c:ext xmlns:c16="http://schemas.microsoft.com/office/drawing/2014/chart" uri="{C3380CC4-5D6E-409C-BE32-E72D297353CC}">
              <c16:uniqueId val="{00000006-EE09-4573-83CF-10E91D8BEE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EE09-4573-83CF-10E91D8BEEF6}"/>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5.9048953308946288</c:v>
                </c:pt>
              </c:numCache>
            </c:numRef>
          </c:xVal>
          <c:yVal>
            <c:numLit>
              <c:formatCode>General</c:formatCode>
              <c:ptCount val="1"/>
              <c:pt idx="0">
                <c:v>1</c:v>
              </c:pt>
            </c:numLit>
          </c:yVal>
          <c:smooth val="0"/>
          <c:extLst>
            <c:ext xmlns:c16="http://schemas.microsoft.com/office/drawing/2014/chart" uri="{C3380CC4-5D6E-409C-BE32-E72D297353CC}">
              <c16:uniqueId val="{00000008-EE09-4573-83CF-10E91D8BEE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EE09-4573-83CF-10E91D8BEEF6}"/>
              </c:ext>
            </c:extLst>
          </c:dPt>
          <c:xVal>
            <c:numRef>
              <c:f>Sheet1!$B$12</c:f>
              <c:numCache>
                <c:formatCode>General</c:formatCode>
                <c:ptCount val="1"/>
                <c:pt idx="0">
                  <c:v>5.2419902092494084</c:v>
                </c:pt>
              </c:numCache>
            </c:numRef>
          </c:xVal>
          <c:yVal>
            <c:numLit>
              <c:formatCode>General</c:formatCode>
              <c:ptCount val="1"/>
              <c:pt idx="0">
                <c:v>1</c:v>
              </c:pt>
            </c:numLit>
          </c:yVal>
          <c:smooth val="0"/>
          <c:extLst>
            <c:ext xmlns:c16="http://schemas.microsoft.com/office/drawing/2014/chart" uri="{C3380CC4-5D6E-409C-BE32-E72D297353CC}">
              <c16:uniqueId val="{0000000A-EE09-4573-83CF-10E91D8BEEF6}"/>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EE09-4573-83CF-10E91D8BEEF6}"/>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C75D-419F-A433-EB3B11E1882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5.4922557832217782</c:v>
                </c:pt>
                <c:pt idx="1">
                  <c:v>5.7649609197704139</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C75D-419F-A433-EB3B11E1882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5.8168881195935924</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C75D-419F-A433-EB3B11E18824}"/>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5.9023633900728489</c:v>
                </c:pt>
                <c:pt idx="4">
                  <c:v>5.9212159644117932</c:v>
                </c:pt>
                <c:pt idx="5">
                  <c:v>5.9536750505113156</c:v>
                </c:pt>
                <c:pt idx="6">
                  <c:v>5.9845576281295711</c:v>
                </c:pt>
                <c:pt idx="7">
                  <c:v>5.9943757707888361</c:v>
                </c:pt>
                <c:pt idx="8">
                  <c:v>6.0163889686280063</c:v>
                </c:pt>
                <c:pt idx="9">
                  <c:v>6.0504996914392537</c:v>
                </c:pt>
                <c:pt idx="10">
                  <c:v>6.0690665990694939</c:v>
                </c:pt>
                <c:pt idx="11">
                  <c:v>6.0848957597318831</c:v>
                </c:pt>
                <c:pt idx="12">
                  <c:v>6.1586735121416671</c:v>
                </c:pt>
                <c:pt idx="13">
                  <c:v>6.1747565480201487</c:v>
                </c:pt>
                <c:pt idx="14">
                  <c:v>6.2664894409089884</c:v>
                </c:pt>
                <c:pt idx="15">
                  <c:v>6.2710980783311419</c:v>
                </c:pt>
                <c:pt idx="16">
                  <c:v>6.2816147631426489</c:v>
                </c:pt>
                <c:pt idx="17">
                  <c:v>6.2933357256137041</c:v>
                </c:pt>
                <c:pt idx="18">
                  <c:v>6.3014194512105073</c:v>
                </c:pt>
                <c:pt idx="19">
                  <c:v>6.3347797189024346</c:v>
                </c:pt>
                <c:pt idx="20">
                  <c:v>6.3462096026243877</c:v>
                </c:pt>
                <c:pt idx="21">
                  <c:v>6.3670108594363013</c:v>
                </c:pt>
                <c:pt idx="22">
                  <c:v>6.3748381617464824</c:v>
                </c:pt>
                <c:pt idx="23">
                  <c:v>6.3958289046458514</c:v>
                </c:pt>
                <c:pt idx="24">
                  <c:v>6.4014859668289787</c:v>
                </c:pt>
                <c:pt idx="25">
                  <c:v>6.4127381280687787</c:v>
                </c:pt>
                <c:pt idx="26">
                  <c:v>6.4624354272242526</c:v>
                </c:pt>
                <c:pt idx="27">
                  <c:v>6.4777710600321159</c:v>
                </c:pt>
                <c:pt idx="28">
                  <c:v>6.4821747547336948</c:v>
                </c:pt>
                <c:pt idx="29">
                  <c:v>6.5031534414924401</c:v>
                </c:pt>
                <c:pt idx="30">
                  <c:v>6.532456616408381</c:v>
                </c:pt>
                <c:pt idx="31">
                  <c:v>6.5571339323200597</c:v>
                </c:pt>
                <c:pt idx="32">
                  <c:v>6.5579048833676836</c:v>
                </c:pt>
                <c:pt idx="33">
                  <c:v>6.5655977692179448</c:v>
                </c:pt>
                <c:pt idx="34">
                  <c:v>6.5770905635996391</c:v>
                </c:pt>
                <c:pt idx="35">
                  <c:v>6.6062114089706503</c:v>
                </c:pt>
                <c:pt idx="36">
                  <c:v>6.6204614654563798</c:v>
                </c:pt>
                <c:pt idx="37">
                  <c:v>6.6572018110897533</c:v>
                </c:pt>
                <c:pt idx="38">
                  <c:v>6.6669015738227886</c:v>
                </c:pt>
                <c:pt idx="39">
                  <c:v>6.669316668272077</c:v>
                </c:pt>
                <c:pt idx="40">
                  <c:v>6.6786339255853919</c:v>
                </c:pt>
                <c:pt idx="41">
                  <c:v>6.7212833481868017</c:v>
                </c:pt>
                <c:pt idx="42">
                  <c:v>6.7824878193830314</c:v>
                </c:pt>
                <c:pt idx="43">
                  <c:v>6.7972319472041329</c:v>
                </c:pt>
                <c:pt idx="44">
                  <c:v>6.8008079527808727</c:v>
                </c:pt>
                <c:pt idx="45">
                  <c:v>6.8077265531892834</c:v>
                </c:pt>
                <c:pt idx="46">
                  <c:v>#N/A</c:v>
                </c:pt>
                <c:pt idx="47">
                  <c:v>#N/A</c:v>
                </c:pt>
                <c:pt idx="48">
                  <c:v>#N/A</c:v>
                </c:pt>
                <c:pt idx="49">
                  <c:v>#N/A</c:v>
                </c:pt>
              </c:numCache>
            </c:numRef>
          </c:val>
          <c:extLst>
            <c:ext xmlns:c16="http://schemas.microsoft.com/office/drawing/2014/chart" uri="{C3380CC4-5D6E-409C-BE32-E72D297353CC}">
              <c16:uniqueId val="{00000003-C75D-419F-A433-EB3B11E1882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4-C75D-419F-A433-EB3B11E1882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6.9179329272623873</c:v>
                </c:pt>
                <c:pt idx="47">
                  <c:v>6.9781603906540566</c:v>
                </c:pt>
                <c:pt idx="48">
                  <c:v>7.2135660197118856</c:v>
                </c:pt>
                <c:pt idx="49">
                  <c:v>#N/A</c:v>
                </c:pt>
              </c:numCache>
            </c:numRef>
          </c:val>
          <c:extLst>
            <c:ext xmlns:c16="http://schemas.microsoft.com/office/drawing/2014/chart" uri="{C3380CC4-5D6E-409C-BE32-E72D297353CC}">
              <c16:uniqueId val="{00000005-C75D-419F-A433-EB3B11E1882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7.1857182117606184</c:v>
                </c:pt>
              </c:numCache>
            </c:numRef>
          </c:val>
          <c:extLst>
            <c:ext xmlns:c16="http://schemas.microsoft.com/office/drawing/2014/chart" uri="{C3380CC4-5D6E-409C-BE32-E72D297353CC}">
              <c16:uniqueId val="{00000006-C75D-419F-A433-EB3B11E18824}"/>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6.2816147631426489</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C75D-419F-A433-EB3B11E18824}"/>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2.887968337457437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1B0B-44BE-9BFE-00B654603F5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3.1578353340958181</c:v>
                </c:pt>
                <c:pt idx="2">
                  <c:v>3.1791648063104838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1B0B-44BE-9BFE-00B654603F5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3.271741903105529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1B0B-44BE-9BFE-00B654603F5E}"/>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3.3348582474274782</c:v>
                </c:pt>
                <c:pt idx="5">
                  <c:v>3.4378693245488998</c:v>
                </c:pt>
                <c:pt idx="6">
                  <c:v>3.4744101878286018</c:v>
                </c:pt>
                <c:pt idx="7">
                  <c:v>3.4814651268934269</c:v>
                </c:pt>
                <c:pt idx="8">
                  <c:v>3.4832885033508418</c:v>
                </c:pt>
                <c:pt idx="9">
                  <c:v>3.5263062769339331</c:v>
                </c:pt>
                <c:pt idx="10">
                  <c:v>3.5685375847377361</c:v>
                </c:pt>
                <c:pt idx="11">
                  <c:v>3.5911984419971712</c:v>
                </c:pt>
                <c:pt idx="12">
                  <c:v>3.5970332484922358</c:v>
                </c:pt>
                <c:pt idx="13">
                  <c:v>3.632199368845701</c:v>
                </c:pt>
                <c:pt idx="14">
                  <c:v>3.6447921823613241</c:v>
                </c:pt>
                <c:pt idx="15">
                  <c:v>3.648121669642852</c:v>
                </c:pt>
                <c:pt idx="16">
                  <c:v>3.6639734044523782</c:v>
                </c:pt>
                <c:pt idx="17">
                  <c:v>3.6762212010105362</c:v>
                </c:pt>
                <c:pt idx="18">
                  <c:v>3.6815367514465018</c:v>
                </c:pt>
                <c:pt idx="19">
                  <c:v>3.6884674668706539</c:v>
                </c:pt>
                <c:pt idx="20">
                  <c:v>3.6969558440181389</c:v>
                </c:pt>
                <c:pt idx="21">
                  <c:v>3.7121932283527759</c:v>
                </c:pt>
                <c:pt idx="22">
                  <c:v>3.7367531260041922</c:v>
                </c:pt>
                <c:pt idx="23">
                  <c:v>3.775968834466092</c:v>
                </c:pt>
                <c:pt idx="24">
                  <c:v>3.7903527855715788</c:v>
                </c:pt>
                <c:pt idx="25">
                  <c:v>3.822475959316598</c:v>
                </c:pt>
                <c:pt idx="26">
                  <c:v>3.956816511992872</c:v>
                </c:pt>
                <c:pt idx="27">
                  <c:v>3.9981838779766798</c:v>
                </c:pt>
                <c:pt idx="28">
                  <c:v>4.0398828402933296</c:v>
                </c:pt>
                <c:pt idx="29">
                  <c:v>4.0729881580658436</c:v>
                </c:pt>
                <c:pt idx="30">
                  <c:v>4.0780479389305349</c:v>
                </c:pt>
                <c:pt idx="31">
                  <c:v>4.093413344852161</c:v>
                </c:pt>
                <c:pt idx="32">
                  <c:v>4.1012853879312612</c:v>
                </c:pt>
                <c:pt idx="33">
                  <c:v>4.1539121105224428</c:v>
                </c:pt>
                <c:pt idx="34">
                  <c:v>4.1581802989509162</c:v>
                </c:pt>
                <c:pt idx="35">
                  <c:v>4.1815561072053793</c:v>
                </c:pt>
                <c:pt idx="36">
                  <c:v>4.2625265048645309</c:v>
                </c:pt>
                <c:pt idx="37">
                  <c:v>4.2652716414178844</c:v>
                </c:pt>
                <c:pt idx="38">
                  <c:v>4.2982375640732302</c:v>
                </c:pt>
                <c:pt idx="39">
                  <c:v>4.346719227178129</c:v>
                </c:pt>
                <c:pt idx="40">
                  <c:v>4.3696941139861636</c:v>
                </c:pt>
                <c:pt idx="41">
                  <c:v>4.3709681224201713</c:v>
                </c:pt>
                <c:pt idx="42">
                  <c:v>4.3778347045414749</c:v>
                </c:pt>
                <c:pt idx="43">
                  <c:v>4.3967803804929302</c:v>
                </c:pt>
                <c:pt idx="44">
                  <c:v>4.4467842456931974</c:v>
                </c:pt>
                <c:pt idx="45">
                  <c:v>4.4617316846583854</c:v>
                </c:pt>
                <c:pt idx="46">
                  <c:v>4.5027593622533466</c:v>
                </c:pt>
                <c:pt idx="47">
                  <c:v>#N/A</c:v>
                </c:pt>
                <c:pt idx="48">
                  <c:v>#N/A</c:v>
                </c:pt>
                <c:pt idx="49">
                  <c:v>#N/A</c:v>
                </c:pt>
              </c:numCache>
            </c:numRef>
          </c:val>
          <c:extLst>
            <c:ext xmlns:c16="http://schemas.microsoft.com/office/drawing/2014/chart" uri="{C3380CC4-5D6E-409C-BE32-E72D297353CC}">
              <c16:uniqueId val="{00000003-1B0B-44BE-9BFE-00B654603F5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4.5478524892062042</c:v>
                </c:pt>
                <c:pt idx="48">
                  <c:v>#N/A</c:v>
                </c:pt>
                <c:pt idx="49">
                  <c:v>#N/A</c:v>
                </c:pt>
              </c:numCache>
            </c:numRef>
          </c:val>
          <c:extLst>
            <c:ext xmlns:c16="http://schemas.microsoft.com/office/drawing/2014/chart" uri="{C3380CC4-5D6E-409C-BE32-E72D297353CC}">
              <c16:uniqueId val="{00000004-1B0B-44BE-9BFE-00B654603F5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4.6693537022843099</c:v>
                </c:pt>
                <c:pt idx="49">
                  <c:v>#N/A</c:v>
                </c:pt>
              </c:numCache>
            </c:numRef>
          </c:val>
          <c:extLst>
            <c:ext xmlns:c16="http://schemas.microsoft.com/office/drawing/2014/chart" uri="{C3380CC4-5D6E-409C-BE32-E72D297353CC}">
              <c16:uniqueId val="{00000005-1B0B-44BE-9BFE-00B654603F5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4.886797576733203</c:v>
                </c:pt>
              </c:numCache>
            </c:numRef>
          </c:val>
          <c:extLst>
            <c:ext xmlns:c16="http://schemas.microsoft.com/office/drawing/2014/chart" uri="{C3380CC4-5D6E-409C-BE32-E72D297353CC}">
              <c16:uniqueId val="{00000006-1B0B-44BE-9BFE-00B654603F5E}"/>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3.1791648063104838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1B0B-44BE-9BFE-00B654603F5E}"/>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3.424276393426807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0.13404797932738388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0.14842435532053111</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1.549529130326746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0.14842435532053067</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0.34182022399600509</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4.6589159931856718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4.4815132932380948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Q31.</a:t>
                    </a:r>
                    <a:r>
                      <a:rPr lang="en-GB" baseline="0" dirty="0"/>
                      <a:t> In the last 12 months, has your NHS mental health team supported you with your physical health needs?</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1.6058052950263959</c:v>
                </c:pt>
              </c:numCache>
            </c:numRef>
          </c:val>
          <c:extLst>
            <c:ext xmlns:c16="http://schemas.microsoft.com/office/drawing/2014/chart" uri="{C3380CC4-5D6E-409C-BE32-E72D297353CC}">
              <c16:uniqueId val="{00000000-9C33-42D5-B30A-2C0470D9793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C33-42D5-B30A-2C0470D9793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0.23853201189711415</c:v>
                </c:pt>
              </c:numCache>
            </c:numRef>
          </c:val>
          <c:extLst>
            <c:ext xmlns:c16="http://schemas.microsoft.com/office/drawing/2014/chart" uri="{C3380CC4-5D6E-409C-BE32-E72D297353CC}">
              <c16:uniqueId val="{00000002-9C33-42D5-B30A-2C0470D9793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0.14789834495892995</c:v>
                </c:pt>
              </c:numCache>
            </c:numRef>
          </c:val>
          <c:extLst>
            <c:ext xmlns:c16="http://schemas.microsoft.com/office/drawing/2014/chart" uri="{C3380CC4-5D6E-409C-BE32-E72D297353CC}">
              <c16:uniqueId val="{00000003-9C33-42D5-B30A-2C0470D9793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1.5440376570682339</c:v>
                </c:pt>
              </c:numCache>
            </c:numRef>
          </c:val>
          <c:extLst>
            <c:ext xmlns:c16="http://schemas.microsoft.com/office/drawing/2014/chart" uri="{C3380CC4-5D6E-409C-BE32-E72D297353CC}">
              <c16:uniqueId val="{00000004-9C33-42D5-B30A-2C0470D9793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0.14789834495893128</c:v>
                </c:pt>
              </c:numCache>
            </c:numRef>
          </c:val>
          <c:extLst>
            <c:ext xmlns:c16="http://schemas.microsoft.com/office/drawing/2014/chart" uri="{C3380CC4-5D6E-409C-BE32-E72D297353CC}">
              <c16:uniqueId val="{00000005-9C33-42D5-B30A-2C0470D9793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0.14445986145606193</c:v>
                </c:pt>
              </c:numCache>
            </c:numRef>
          </c:val>
          <c:extLst>
            <c:ext xmlns:c16="http://schemas.microsoft.com/office/drawing/2014/chart" uri="{C3380CC4-5D6E-409C-BE32-E72D297353CC}">
              <c16:uniqueId val="{00000006-9C33-42D5-B30A-2C0470D9793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C33-42D5-B30A-2C0470D9793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1.90627248494517</c:v>
                </c:pt>
              </c:numCache>
            </c:numRef>
          </c:xVal>
          <c:yVal>
            <c:numLit>
              <c:formatCode>General</c:formatCode>
              <c:ptCount val="1"/>
              <c:pt idx="0">
                <c:v>1</c:v>
              </c:pt>
            </c:numLit>
          </c:yVal>
          <c:smooth val="0"/>
          <c:extLst>
            <c:ext xmlns:c16="http://schemas.microsoft.com/office/drawing/2014/chart" uri="{C3380CC4-5D6E-409C-BE32-E72D297353CC}">
              <c16:uniqueId val="{00000008-9C33-42D5-B30A-2C0470D9793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C33-42D5-B30A-2C0470D97932}"/>
              </c:ext>
            </c:extLst>
          </c:dPt>
          <c:xVal>
            <c:numRef>
              <c:f>Sheet1!$B$12</c:f>
              <c:numCache>
                <c:formatCode>General</c:formatCode>
                <c:ptCount val="1"/>
                <c:pt idx="0">
                  <c:v>2.764254480416557</c:v>
                </c:pt>
              </c:numCache>
            </c:numRef>
          </c:xVal>
          <c:yVal>
            <c:numLit>
              <c:formatCode>General</c:formatCode>
              <c:ptCount val="1"/>
              <c:pt idx="0">
                <c:v>1</c:v>
              </c:pt>
            </c:numLit>
          </c:yVal>
          <c:smooth val="0"/>
          <c:extLst>
            <c:ext xmlns:c16="http://schemas.microsoft.com/office/drawing/2014/chart" uri="{C3380CC4-5D6E-409C-BE32-E72D297353CC}">
              <c16:uniqueId val="{0000000A-9C33-42D5-B30A-2C0470D9793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C33-42D5-B30A-2C0470D9793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1.296518252289282</c:v>
                </c:pt>
              </c:numCache>
            </c:numRef>
          </c:val>
          <c:extLst>
            <c:ext xmlns:c16="http://schemas.microsoft.com/office/drawing/2014/chart" uri="{C3380CC4-5D6E-409C-BE32-E72D297353CC}">
              <c16:uniqueId val="{00000000-695D-405E-A689-FFCE62F3282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0.21579725903080504</c:v>
                </c:pt>
              </c:numCache>
            </c:numRef>
          </c:val>
          <c:extLst>
            <c:ext xmlns:c16="http://schemas.microsoft.com/office/drawing/2014/chart" uri="{C3380CC4-5D6E-409C-BE32-E72D297353CC}">
              <c16:uniqueId val="{00000001-695D-405E-A689-FFCE62F3282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0.41580714232668203</c:v>
                </c:pt>
              </c:numCache>
            </c:numRef>
          </c:val>
          <c:extLst>
            <c:ext xmlns:c16="http://schemas.microsoft.com/office/drawing/2014/chart" uri="{C3380CC4-5D6E-409C-BE32-E72D297353CC}">
              <c16:uniqueId val="{00000002-695D-405E-A689-FFCE62F3282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0.11592392248778594</c:v>
                </c:pt>
              </c:numCache>
            </c:numRef>
          </c:val>
          <c:extLst>
            <c:ext xmlns:c16="http://schemas.microsoft.com/office/drawing/2014/chart" uri="{C3380CC4-5D6E-409C-BE32-E72D297353CC}">
              <c16:uniqueId val="{00000003-695D-405E-A689-FFCE62F3282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1.2102292404009352</c:v>
                </c:pt>
              </c:numCache>
            </c:numRef>
          </c:val>
          <c:extLst>
            <c:ext xmlns:c16="http://schemas.microsoft.com/office/drawing/2014/chart" uri="{C3380CC4-5D6E-409C-BE32-E72D297353CC}">
              <c16:uniqueId val="{00000004-695D-405E-A689-FFCE62F3282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0.11592392248778705</c:v>
                </c:pt>
              </c:numCache>
            </c:numRef>
          </c:val>
          <c:extLst>
            <c:ext xmlns:c16="http://schemas.microsoft.com/office/drawing/2014/chart" uri="{C3380CC4-5D6E-409C-BE32-E72D297353CC}">
              <c16:uniqueId val="{00000005-695D-405E-A689-FFCE62F3282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0.4158071423266807</c:v>
                </c:pt>
              </c:numCache>
            </c:numRef>
          </c:val>
          <c:extLst>
            <c:ext xmlns:c16="http://schemas.microsoft.com/office/drawing/2014/chart" uri="{C3380CC4-5D6E-409C-BE32-E72D297353CC}">
              <c16:uniqueId val="{00000006-695D-405E-A689-FFCE62F3282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0.15519067789242502</c:v>
                </c:pt>
              </c:numCache>
            </c:numRef>
          </c:val>
          <c:extLst>
            <c:ext xmlns:c16="http://schemas.microsoft.com/office/drawing/2014/chart" uri="{C3380CC4-5D6E-409C-BE32-E72D297353CC}">
              <c16:uniqueId val="{00000007-695D-405E-A689-FFCE62F3282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1.550383292154393</c:v>
                </c:pt>
              </c:numCache>
            </c:numRef>
          </c:xVal>
          <c:yVal>
            <c:numLit>
              <c:formatCode>General</c:formatCode>
              <c:ptCount val="1"/>
              <c:pt idx="0">
                <c:v>1</c:v>
              </c:pt>
            </c:numLit>
          </c:yVal>
          <c:smooth val="0"/>
          <c:extLst>
            <c:ext xmlns:c16="http://schemas.microsoft.com/office/drawing/2014/chart" uri="{C3380CC4-5D6E-409C-BE32-E72D297353CC}">
              <c16:uniqueId val="{00000008-695D-405E-A689-FFCE62F3282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95D-405E-A689-FFCE62F3282A}"/>
              </c:ext>
            </c:extLst>
          </c:dPt>
          <c:xVal>
            <c:numRef>
              <c:f>Sheet1!$B$12</c:f>
              <c:numCache>
                <c:formatCode>General</c:formatCode>
                <c:ptCount val="1"/>
                <c:pt idx="0">
                  <c:v>2.6491611963350228</c:v>
                </c:pt>
              </c:numCache>
            </c:numRef>
          </c:xVal>
          <c:yVal>
            <c:numLit>
              <c:formatCode>General</c:formatCode>
              <c:ptCount val="1"/>
              <c:pt idx="0">
                <c:v>1</c:v>
              </c:pt>
            </c:numLit>
          </c:yVal>
          <c:smooth val="0"/>
          <c:extLst>
            <c:ext xmlns:c16="http://schemas.microsoft.com/office/drawing/2014/chart" uri="{C3380CC4-5D6E-409C-BE32-E72D297353CC}">
              <c16:uniqueId val="{0000000A-695D-405E-A689-FFCE62F3282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695D-405E-A689-FFCE62F3282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2.910991127242919</c:v>
                </c:pt>
              </c:numCache>
            </c:numRef>
          </c:val>
          <c:extLst>
            <c:ext xmlns:c16="http://schemas.microsoft.com/office/drawing/2014/chart" uri="{C3380CC4-5D6E-409C-BE32-E72D297353CC}">
              <c16:uniqueId val="{00000000-4D97-4463-AD6D-5E534ED775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D97-4463-AD6D-5E534ED775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0.27504605066995502</c:v>
                </c:pt>
              </c:numCache>
            </c:numRef>
          </c:val>
          <c:extLst>
            <c:ext xmlns:c16="http://schemas.microsoft.com/office/drawing/2014/chart" uri="{C3380CC4-5D6E-409C-BE32-E72D297353CC}">
              <c16:uniqueId val="{00000002-4D97-4463-AD6D-5E534ED775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0.1610147885881128</c:v>
                </c:pt>
              </c:numCache>
            </c:numRef>
          </c:val>
          <c:extLst>
            <c:ext xmlns:c16="http://schemas.microsoft.com/office/drawing/2014/chart" uri="{C3380CC4-5D6E-409C-BE32-E72D297353CC}">
              <c16:uniqueId val="{00000003-4D97-4463-AD6D-5E534ED775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1.6809714604579633</c:v>
                </c:pt>
              </c:numCache>
            </c:numRef>
          </c:val>
          <c:extLst>
            <c:ext xmlns:c16="http://schemas.microsoft.com/office/drawing/2014/chart" uri="{C3380CC4-5D6E-409C-BE32-E72D297353CC}">
              <c16:uniqueId val="{00000004-4D97-4463-AD6D-5E534ED775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0.16101478858811369</c:v>
                </c:pt>
              </c:numCache>
            </c:numRef>
          </c:val>
          <c:extLst>
            <c:ext xmlns:c16="http://schemas.microsoft.com/office/drawing/2014/chart" uri="{C3380CC4-5D6E-409C-BE32-E72D297353CC}">
              <c16:uniqueId val="{00000005-4D97-4463-AD6D-5E534ED775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0.12990835778881138</c:v>
                </c:pt>
              </c:numCache>
            </c:numRef>
          </c:val>
          <c:extLst>
            <c:ext xmlns:c16="http://schemas.microsoft.com/office/drawing/2014/chart" uri="{C3380CC4-5D6E-409C-BE32-E72D297353CC}">
              <c16:uniqueId val="{00000006-4D97-4463-AD6D-5E534ED775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D97-4463-AD6D-5E534ED775E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2.910991127242919</c:v>
                </c:pt>
              </c:numCache>
            </c:numRef>
          </c:xVal>
          <c:yVal>
            <c:numLit>
              <c:formatCode>General</c:formatCode>
              <c:ptCount val="1"/>
              <c:pt idx="0">
                <c:v>1</c:v>
              </c:pt>
            </c:numLit>
          </c:yVal>
          <c:smooth val="0"/>
          <c:extLst>
            <c:ext xmlns:c16="http://schemas.microsoft.com/office/drawing/2014/chart" uri="{C3380CC4-5D6E-409C-BE32-E72D297353CC}">
              <c16:uniqueId val="{00000008-4D97-4463-AD6D-5E534ED775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D97-4463-AD6D-5E534ED775E7}"/>
              </c:ext>
            </c:extLst>
          </c:dPt>
          <c:xVal>
            <c:numRef>
              <c:f>Sheet1!$B$12</c:f>
              <c:numCache>
                <c:formatCode>General</c:formatCode>
                <c:ptCount val="1"/>
                <c:pt idx="0">
                  <c:v>4.1875376967299687</c:v>
                </c:pt>
              </c:numCache>
            </c:numRef>
          </c:xVal>
          <c:yVal>
            <c:numLit>
              <c:formatCode>General</c:formatCode>
              <c:ptCount val="1"/>
              <c:pt idx="0">
                <c:v>1</c:v>
              </c:pt>
            </c:numLit>
          </c:yVal>
          <c:smooth val="0"/>
          <c:extLst>
            <c:ext xmlns:c16="http://schemas.microsoft.com/office/drawing/2014/chart" uri="{C3380CC4-5D6E-409C-BE32-E72D297353CC}">
              <c16:uniqueId val="{0000000A-4D97-4463-AD6D-5E534ED775E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4D97-4463-AD6D-5E534ED775E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4.1318686906675266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0.14490041080195581</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0.424528665228177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0.11835541786603088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1.235613705846033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0.11835541786603088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0.40051516162602496</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4.8692611340242644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5.4374600374867068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Q33.</a:t>
                    </a:r>
                    <a:r>
                      <a:rPr lang="en-GB" sz="900" baseline="0" dirty="0">
                        <a:latin typeface="Arial" panose="020B0604020202020204" pitchFamily="34" charset="0"/>
                        <a:cs typeface="Arial" panose="020B0604020202020204" pitchFamily="34" charset="0"/>
                      </a:rPr>
                      <a:t> Have NHS mental health services involved a member of your family or someone else close to you as much as you would like?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311E-4625-9B02-B241BF4F50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3.2849927083285642</c:v>
                </c:pt>
                <c:pt idx="1">
                  <c:v>3.5801998255338772</c:v>
                </c:pt>
                <c:pt idx="2">
                  <c:v>3.6213031911537028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311E-4625-9B02-B241BF4F50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3.5694074965991409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311E-4625-9B02-B241BF4F5042}"/>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3.8507909204544069</c:v>
                </c:pt>
                <c:pt idx="5">
                  <c:v>3.9110877277265592</c:v>
                </c:pt>
                <c:pt idx="6">
                  <c:v>4.0026894852845771</c:v>
                </c:pt>
                <c:pt idx="7">
                  <c:v>4.1046177539398467</c:v>
                </c:pt>
                <c:pt idx="8">
                  <c:v>4.1399341692033822</c:v>
                </c:pt>
                <c:pt idx="9">
                  <c:v>4.191322228382889</c:v>
                </c:pt>
                <c:pt idx="10">
                  <c:v>4.2196471775511668</c:v>
                </c:pt>
                <c:pt idx="11">
                  <c:v>4.2349780135350796</c:v>
                </c:pt>
                <c:pt idx="12">
                  <c:v>4.240044305197129</c:v>
                </c:pt>
                <c:pt idx="13">
                  <c:v>4.2606959173349148</c:v>
                </c:pt>
                <c:pt idx="14">
                  <c:v>4.3204306681354101</c:v>
                </c:pt>
                <c:pt idx="15">
                  <c:v>4.3504773699488286</c:v>
                </c:pt>
                <c:pt idx="16">
                  <c:v>4.4147558259559441</c:v>
                </c:pt>
                <c:pt idx="17">
                  <c:v>4.4194630865893103</c:v>
                </c:pt>
                <c:pt idx="18">
                  <c:v>4.4560976330360624</c:v>
                </c:pt>
                <c:pt idx="19">
                  <c:v>4.4809234127087247</c:v>
                </c:pt>
                <c:pt idx="20">
                  <c:v>4.4820009307391153</c:v>
                </c:pt>
                <c:pt idx="21">
                  <c:v>4.5124346905898189</c:v>
                </c:pt>
                <c:pt idx="22">
                  <c:v>4.5580844870128789</c:v>
                </c:pt>
                <c:pt idx="23">
                  <c:v>4.5998108889674274</c:v>
                </c:pt>
                <c:pt idx="24">
                  <c:v>4.602980932449487</c:v>
                </c:pt>
                <c:pt idx="25">
                  <c:v>4.6398254007282782</c:v>
                </c:pt>
                <c:pt idx="26">
                  <c:v>4.6790016885536314</c:v>
                </c:pt>
                <c:pt idx="27">
                  <c:v>4.7474518920572404</c:v>
                </c:pt>
                <c:pt idx="28">
                  <c:v>4.7621969499303383</c:v>
                </c:pt>
                <c:pt idx="29">
                  <c:v>4.776341472033657</c:v>
                </c:pt>
                <c:pt idx="30">
                  <c:v>4.7851782612375171</c:v>
                </c:pt>
                <c:pt idx="31">
                  <c:v>4.8417762943581666</c:v>
                </c:pt>
                <c:pt idx="32">
                  <c:v>4.9385926476868196</c:v>
                </c:pt>
                <c:pt idx="33">
                  <c:v>4.9529436988308317</c:v>
                </c:pt>
                <c:pt idx="34">
                  <c:v>4.9546612451697252</c:v>
                </c:pt>
                <c:pt idx="35">
                  <c:v>4.9731654921879418</c:v>
                </c:pt>
                <c:pt idx="36">
                  <c:v>4.9868077116523217</c:v>
                </c:pt>
                <c:pt idx="37">
                  <c:v>5.1136977701577226</c:v>
                </c:pt>
                <c:pt idx="38">
                  <c:v>5.1270926265486674</c:v>
                </c:pt>
                <c:pt idx="39">
                  <c:v>5.1279083817455327</c:v>
                </c:pt>
                <c:pt idx="40">
                  <c:v>5.1769539420054809</c:v>
                </c:pt>
                <c:pt idx="41">
                  <c:v>5.2606416480188098</c:v>
                </c:pt>
                <c:pt idx="42">
                  <c:v>5.2663737490601594</c:v>
                </c:pt>
                <c:pt idx="43">
                  <c:v>5.3034557834205041</c:v>
                </c:pt>
                <c:pt idx="44">
                  <c:v>5.309053523404172</c:v>
                </c:pt>
                <c:pt idx="45">
                  <c:v>5.3817306246384451</c:v>
                </c:pt>
                <c:pt idx="46">
                  <c:v>5.4844095174953917</c:v>
                </c:pt>
                <c:pt idx="47">
                  <c:v>5.6073561480537712</c:v>
                </c:pt>
                <c:pt idx="48">
                  <c:v>#N/A</c:v>
                </c:pt>
                <c:pt idx="49">
                  <c:v>#N/A</c:v>
                </c:pt>
              </c:numCache>
            </c:numRef>
          </c:val>
          <c:extLst>
            <c:ext xmlns:c16="http://schemas.microsoft.com/office/drawing/2014/chart" uri="{C3380CC4-5D6E-409C-BE32-E72D297353CC}">
              <c16:uniqueId val="{00000003-311E-4625-9B02-B241BF4F50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5.4721549137549639</c:v>
                </c:pt>
                <c:pt idx="49">
                  <c:v>#N/A</c:v>
                </c:pt>
              </c:numCache>
            </c:numRef>
          </c:val>
          <c:extLst>
            <c:ext xmlns:c16="http://schemas.microsoft.com/office/drawing/2014/chart" uri="{C3380CC4-5D6E-409C-BE32-E72D297353CC}">
              <c16:uniqueId val="{00000004-311E-4625-9B02-B241BF4F50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6.1153926828310796</c:v>
                </c:pt>
              </c:numCache>
            </c:numRef>
          </c:val>
          <c:extLst>
            <c:ext xmlns:c16="http://schemas.microsoft.com/office/drawing/2014/chart" uri="{C3380CC4-5D6E-409C-BE32-E72D297353CC}">
              <c16:uniqueId val="{00000005-311E-4625-9B02-B241BF4F50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311E-4625-9B02-B241BF4F5042}"/>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4.2606959173349148</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311E-4625-9B02-B241BF4F5042}"/>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3.200071842125364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4.3686773423202929E-2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0.46143390541984708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0.12864432290848304</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1.3430284091001914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0.12864432290848171</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0.46143390541984797</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0.29875925868546993</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4.5984396970194599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4.5053510484269923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Q34.</a:t>
                    </a:r>
                    <a:r>
                      <a:rPr lang="en-GB" baseline="0" dirty="0"/>
                      <a:t> Has your NHS mental health team asked if you need support to access your care and treatment</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3.141076373142508</c:v>
                </c:pt>
              </c:numCache>
            </c:numRef>
          </c:val>
          <c:extLst>
            <c:ext xmlns:c16="http://schemas.microsoft.com/office/drawing/2014/chart" uri="{C3380CC4-5D6E-409C-BE32-E72D297353CC}">
              <c16:uniqueId val="{00000000-5120-4440-9F56-B2CC8529592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120-4440-9F56-B2CC8529592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0.52345380302576405</c:v>
                </c:pt>
              </c:numCache>
            </c:numRef>
          </c:val>
          <c:extLst>
            <c:ext xmlns:c16="http://schemas.microsoft.com/office/drawing/2014/chart" uri="{C3380CC4-5D6E-409C-BE32-E72D297353CC}">
              <c16:uniqueId val="{00000002-5120-4440-9F56-B2CC8529592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0.17972105630145707</c:v>
                </c:pt>
              </c:numCache>
            </c:numRef>
          </c:val>
          <c:extLst>
            <c:ext xmlns:c16="http://schemas.microsoft.com/office/drawing/2014/chart" uri="{C3380CC4-5D6E-409C-BE32-E72D297353CC}">
              <c16:uniqueId val="{00000003-5120-4440-9F56-B2CC8529592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1.8762622311601116</c:v>
                </c:pt>
              </c:numCache>
            </c:numRef>
          </c:val>
          <c:extLst>
            <c:ext xmlns:c16="http://schemas.microsoft.com/office/drawing/2014/chart" uri="{C3380CC4-5D6E-409C-BE32-E72D297353CC}">
              <c16:uniqueId val="{00000004-5120-4440-9F56-B2CC8529592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0.17972105630145663</c:v>
                </c:pt>
              </c:numCache>
            </c:numRef>
          </c:val>
          <c:extLst>
            <c:ext xmlns:c16="http://schemas.microsoft.com/office/drawing/2014/chart" uri="{C3380CC4-5D6E-409C-BE32-E72D297353CC}">
              <c16:uniqueId val="{00000005-5120-4440-9F56-B2CC8529592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0.26484810573997386</c:v>
                </c:pt>
              </c:numCache>
            </c:numRef>
          </c:val>
          <c:extLst>
            <c:ext xmlns:c16="http://schemas.microsoft.com/office/drawing/2014/chart" uri="{C3380CC4-5D6E-409C-BE32-E72D297353CC}">
              <c16:uniqueId val="{00000006-5120-4440-9F56-B2CC8529592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120-4440-9F56-B2CC8529592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3.9229521376503702</c:v>
                </c:pt>
              </c:numCache>
            </c:numRef>
          </c:xVal>
          <c:yVal>
            <c:numLit>
              <c:formatCode>General</c:formatCode>
              <c:ptCount val="1"/>
              <c:pt idx="0">
                <c:v>1</c:v>
              </c:pt>
            </c:numLit>
          </c:yVal>
          <c:smooth val="0"/>
          <c:extLst>
            <c:ext xmlns:c16="http://schemas.microsoft.com/office/drawing/2014/chart" uri="{C3380CC4-5D6E-409C-BE32-E72D297353CC}">
              <c16:uniqueId val="{00000008-5120-4440-9F56-B2CC8529592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120-4440-9F56-B2CC85295922}"/>
              </c:ext>
            </c:extLst>
          </c:dPt>
          <c:xVal>
            <c:numRef>
              <c:f>Sheet1!$B$12</c:f>
              <c:numCache>
                <c:formatCode>General</c:formatCode>
                <c:ptCount val="1"/>
                <c:pt idx="0">
                  <c:v>4.7823823480497847</c:v>
                </c:pt>
              </c:numCache>
            </c:numRef>
          </c:xVal>
          <c:yVal>
            <c:numLit>
              <c:formatCode>General</c:formatCode>
              <c:ptCount val="1"/>
              <c:pt idx="0">
                <c:v>1</c:v>
              </c:pt>
            </c:numLit>
          </c:yVal>
          <c:smooth val="0"/>
          <c:extLst>
            <c:ext xmlns:c16="http://schemas.microsoft.com/office/drawing/2014/chart" uri="{C3380CC4-5D6E-409C-BE32-E72D297353CC}">
              <c16:uniqueId val="{0000000A-5120-4440-9F56-B2CC8529592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120-4440-9F56-B2CC8529592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A4C0-4470-BD45-84F5E45D395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7.0190954179251941</c:v>
                </c:pt>
                <c:pt idx="1">
                  <c:v>7.1203964980080698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A4C0-4470-BD45-84F5E45D395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7.1270520920516844</c:v>
                </c:pt>
                <c:pt idx="3">
                  <c:v>7.1327816848733674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A4C0-4470-BD45-84F5E45D395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7.2089726883295704</c:v>
                </c:pt>
                <c:pt idx="5">
                  <c:v>7.2305658710762888</c:v>
                </c:pt>
                <c:pt idx="6">
                  <c:v>7.2737477175938299</c:v>
                </c:pt>
                <c:pt idx="7">
                  <c:v>7.3636116765602448</c:v>
                </c:pt>
                <c:pt idx="8">
                  <c:v>7.3657201586998076</c:v>
                </c:pt>
                <c:pt idx="9">
                  <c:v>7.3866164235298406</c:v>
                </c:pt>
                <c:pt idx="10">
                  <c:v>7.4116059155727543</c:v>
                </c:pt>
                <c:pt idx="11">
                  <c:v>7.4652634991583877</c:v>
                </c:pt>
                <c:pt idx="12">
                  <c:v>7.5641883779762473</c:v>
                </c:pt>
                <c:pt idx="13">
                  <c:v>7.6206339155060894</c:v>
                </c:pt>
                <c:pt idx="14">
                  <c:v>7.644171522922603</c:v>
                </c:pt>
                <c:pt idx="15">
                  <c:v>7.6556931183795109</c:v>
                </c:pt>
                <c:pt idx="16">
                  <c:v>7.6684414789568667</c:v>
                </c:pt>
                <c:pt idx="17">
                  <c:v>7.6748757349377321</c:v>
                </c:pt>
                <c:pt idx="18">
                  <c:v>7.685774442112451</c:v>
                </c:pt>
                <c:pt idx="19">
                  <c:v>7.6877610386526252</c:v>
                </c:pt>
                <c:pt idx="20">
                  <c:v>7.7040884008325232</c:v>
                </c:pt>
                <c:pt idx="21">
                  <c:v>7.7130326840936849</c:v>
                </c:pt>
                <c:pt idx="22">
                  <c:v>7.7349665558356797</c:v>
                </c:pt>
                <c:pt idx="23">
                  <c:v>7.7404091492499676</c:v>
                </c:pt>
                <c:pt idx="24">
                  <c:v>7.7473235792371202</c:v>
                </c:pt>
                <c:pt idx="25">
                  <c:v>7.7530023030876478</c:v>
                </c:pt>
                <c:pt idx="26">
                  <c:v>7.763842168113567</c:v>
                </c:pt>
                <c:pt idx="27">
                  <c:v>7.7710083296842587</c:v>
                </c:pt>
                <c:pt idx="28">
                  <c:v>7.7875261444120607</c:v>
                </c:pt>
                <c:pt idx="29">
                  <c:v>7.7974784752439934</c:v>
                </c:pt>
                <c:pt idx="30">
                  <c:v>7.7984994703941393</c:v>
                </c:pt>
                <c:pt idx="31">
                  <c:v>7.8015715848481637</c:v>
                </c:pt>
                <c:pt idx="32">
                  <c:v>7.8190272159332288</c:v>
                </c:pt>
                <c:pt idx="33">
                  <c:v>7.8335763947766548</c:v>
                </c:pt>
                <c:pt idx="34">
                  <c:v>7.9192116982071763</c:v>
                </c:pt>
                <c:pt idx="35">
                  <c:v>7.9343481309659651</c:v>
                </c:pt>
                <c:pt idx="36">
                  <c:v>7.9494742726886667</c:v>
                </c:pt>
                <c:pt idx="37">
                  <c:v>7.9772946592628911</c:v>
                </c:pt>
                <c:pt idx="38">
                  <c:v>7.9917328427786067</c:v>
                </c:pt>
                <c:pt idx="39">
                  <c:v>7.998227655231104</c:v>
                </c:pt>
                <c:pt idx="40">
                  <c:v>8.0309819364276969</c:v>
                </c:pt>
                <c:pt idx="41">
                  <c:v>8.0410105411819366</c:v>
                </c:pt>
                <c:pt idx="42">
                  <c:v>8.1484014487912901</c:v>
                </c:pt>
                <c:pt idx="43">
                  <c:v>8.1577573146799907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A4C0-4470-BD45-84F5E45D395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8.2562870388342375</c:v>
                </c:pt>
                <c:pt idx="45">
                  <c:v>8.2782420707244846</c:v>
                </c:pt>
                <c:pt idx="46">
                  <c:v>#N/A</c:v>
                </c:pt>
                <c:pt idx="47">
                  <c:v>#N/A</c:v>
                </c:pt>
                <c:pt idx="48">
                  <c:v>#N/A</c:v>
                </c:pt>
                <c:pt idx="49">
                  <c:v>#N/A</c:v>
                </c:pt>
              </c:numCache>
            </c:numRef>
          </c:val>
          <c:extLst>
            <c:ext xmlns:c16="http://schemas.microsoft.com/office/drawing/2014/chart" uri="{C3380CC4-5D6E-409C-BE32-E72D297353CC}">
              <c16:uniqueId val="{00000004-A4C0-4470-BD45-84F5E45D395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8.3085427803164009</c:v>
                </c:pt>
                <c:pt idx="47">
                  <c:v>8.398159989717886</c:v>
                </c:pt>
                <c:pt idx="48">
                  <c:v>8.5627559320232756</c:v>
                </c:pt>
                <c:pt idx="49">
                  <c:v>8.5877635016570366</c:v>
                </c:pt>
              </c:numCache>
            </c:numRef>
          </c:val>
          <c:extLst>
            <c:ext xmlns:c16="http://schemas.microsoft.com/office/drawing/2014/chart" uri="{C3380CC4-5D6E-409C-BE32-E72D297353CC}">
              <c16:uniqueId val="{00000005-A4C0-4470-BD45-84F5E45D395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A4C0-4470-BD45-84F5E45D3956}"/>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7.9192116982071763</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A4C0-4470-BD45-84F5E45D3956}"/>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5.9008767682543892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0.2852484922574865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9.9598863932770954E-2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1.0397979541699183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9.9598863932770954E-2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0.35725084263977003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6.6650006902118086E-2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6.6378351576837877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6.8056231015296058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6.8361984133683311</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0.12734947764220284</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0.30435966690479344</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8.4853199580106953E-2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0.88585531846751397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8.4853199580106065E-2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0.30435966690479255</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1.4265078791808605E-2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8.0027380074483325</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7.7956884167291909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Q14. Did your NHS mental health team treat you with care and</a:t>
                    </a:r>
                    <a:r>
                      <a:rPr lang="en-GB" baseline="0" dirty="0"/>
                      <a:t> compassion?</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7.004229052781187</c:v>
                </c:pt>
              </c:numCache>
            </c:numRef>
          </c:val>
          <c:extLst>
            <c:ext xmlns:c16="http://schemas.microsoft.com/office/drawing/2014/chart" uri="{C3380CC4-5D6E-409C-BE32-E72D297353CC}">
              <c16:uniqueId val="{00000000-CA92-400F-9D10-CD01C4509DB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A92-400F-9D10-CD01C4509DB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6.8137824457345175E-2</c:v>
                </c:pt>
              </c:numCache>
            </c:numRef>
          </c:val>
          <c:extLst>
            <c:ext xmlns:c16="http://schemas.microsoft.com/office/drawing/2014/chart" uri="{C3380CC4-5D6E-409C-BE32-E72D297353CC}">
              <c16:uniqueId val="{00000002-CA92-400F-9D10-CD01C4509DB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0.10232355858356623</c:v>
                </c:pt>
              </c:numCache>
            </c:numRef>
          </c:val>
          <c:extLst>
            <c:ext xmlns:c16="http://schemas.microsoft.com/office/drawing/2014/chart" uri="{C3380CC4-5D6E-409C-BE32-E72D297353CC}">
              <c16:uniqueId val="{00000003-CA92-400F-9D10-CD01C4509DB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1.0682433782617782</c:v>
                </c:pt>
              </c:numCache>
            </c:numRef>
          </c:val>
          <c:extLst>
            <c:ext xmlns:c16="http://schemas.microsoft.com/office/drawing/2014/chart" uri="{C3380CC4-5D6E-409C-BE32-E72D297353CC}">
              <c16:uniqueId val="{00000004-CA92-400F-9D10-CD01C4509DB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0.10232355858356712</c:v>
                </c:pt>
              </c:numCache>
            </c:numRef>
          </c:val>
          <c:extLst>
            <c:ext xmlns:c16="http://schemas.microsoft.com/office/drawing/2014/chart" uri="{C3380CC4-5D6E-409C-BE32-E72D297353CC}">
              <c16:uniqueId val="{00000005-CA92-400F-9D10-CD01C4509DB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0.28423450305793274</c:v>
                </c:pt>
              </c:numCache>
            </c:numRef>
          </c:val>
          <c:extLst>
            <c:ext xmlns:c16="http://schemas.microsoft.com/office/drawing/2014/chart" uri="{C3380CC4-5D6E-409C-BE32-E72D297353CC}">
              <c16:uniqueId val="{00000006-CA92-400F-9D10-CD01C4509DB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A92-400F-9D10-CD01C4509DB9}"/>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7.8356853889660192</c:v>
                </c:pt>
              </c:numCache>
            </c:numRef>
          </c:xVal>
          <c:yVal>
            <c:numLit>
              <c:formatCode>General</c:formatCode>
              <c:ptCount val="1"/>
              <c:pt idx="0">
                <c:v>1</c:v>
              </c:pt>
            </c:numLit>
          </c:yVal>
          <c:smooth val="0"/>
          <c:extLst>
            <c:ext xmlns:c16="http://schemas.microsoft.com/office/drawing/2014/chart" uri="{C3380CC4-5D6E-409C-BE32-E72D297353CC}">
              <c16:uniqueId val="{00000008-CA92-400F-9D10-CD01C4509DB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A92-400F-9D10-CD01C4509DB9}"/>
              </c:ext>
            </c:extLst>
          </c:dPt>
          <c:xVal>
            <c:numRef>
              <c:f>Sheet1!$B$12</c:f>
              <c:numCache>
                <c:formatCode>General</c:formatCode>
                <c:ptCount val="1"/>
                <c:pt idx="0">
                  <c:v>7.7088121249529884</c:v>
                </c:pt>
              </c:numCache>
            </c:numRef>
          </c:xVal>
          <c:yVal>
            <c:numLit>
              <c:formatCode>General</c:formatCode>
              <c:ptCount val="1"/>
              <c:pt idx="0">
                <c:v>1</c:v>
              </c:pt>
            </c:numLit>
          </c:yVal>
          <c:smooth val="0"/>
          <c:extLst>
            <c:ext xmlns:c16="http://schemas.microsoft.com/office/drawing/2014/chart" uri="{C3380CC4-5D6E-409C-BE32-E72D297353CC}">
              <c16:uniqueId val="{0000000A-CA92-400F-9D10-CD01C4509DB9}"/>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A92-400F-9D10-CD01C4509DB9}"/>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25D-43A6-A283-1557A9B0A06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5.5817774562041143</c:v>
                </c:pt>
                <c:pt idx="1">
                  <c:v>5.9160960542319527</c:v>
                </c:pt>
                <c:pt idx="2">
                  <c:v>5.9290879660278124</c:v>
                </c:pt>
                <c:pt idx="3">
                  <c:v>6.0032768684952051</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25D-43A6-A283-1557A9B0A06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6.04638269667781</c:v>
                </c:pt>
                <c:pt idx="5">
                  <c:v>6.0679341383141292</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25D-43A6-A283-1557A9B0A060}"/>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#N/A</c:v>
                </c:pt>
                <c:pt idx="6">
                  <c:v>6.0673950191781447</c:v>
                </c:pt>
                <c:pt idx="7">
                  <c:v>6.1703797228397708</c:v>
                </c:pt>
                <c:pt idx="8">
                  <c:v>6.1781060156906991</c:v>
                </c:pt>
                <c:pt idx="9">
                  <c:v>6.2232590682454951</c:v>
                </c:pt>
                <c:pt idx="10">
                  <c:v>6.2680397964999797</c:v>
                </c:pt>
                <c:pt idx="11">
                  <c:v>6.4998675286417251</c:v>
                </c:pt>
                <c:pt idx="12">
                  <c:v>6.5102269637396573</c:v>
                </c:pt>
                <c:pt idx="13">
                  <c:v>6.5214357769521776</c:v>
                </c:pt>
                <c:pt idx="14">
                  <c:v>6.5432504784333867</c:v>
                </c:pt>
                <c:pt idx="15">
                  <c:v>6.5573271486094704</c:v>
                </c:pt>
                <c:pt idx="16">
                  <c:v>6.5628590967403122</c:v>
                </c:pt>
                <c:pt idx="17">
                  <c:v>6.5646644854111234</c:v>
                </c:pt>
                <c:pt idx="18">
                  <c:v>6.564994435559985</c:v>
                </c:pt>
                <c:pt idx="19">
                  <c:v>6.5747457299917844</c:v>
                </c:pt>
                <c:pt idx="20">
                  <c:v>6.6028776358771841</c:v>
                </c:pt>
                <c:pt idx="21">
                  <c:v>6.62341110199415</c:v>
                </c:pt>
                <c:pt idx="22">
                  <c:v>6.6485502687709266</c:v>
                </c:pt>
                <c:pt idx="23">
                  <c:v>6.6614685779877822</c:v>
                </c:pt>
                <c:pt idx="24">
                  <c:v>6.6702176525266097</c:v>
                </c:pt>
                <c:pt idx="25">
                  <c:v>6.6799227236548839</c:v>
                </c:pt>
                <c:pt idx="26">
                  <c:v>6.6815334605702086</c:v>
                </c:pt>
                <c:pt idx="27">
                  <c:v>6.6883024708156062</c:v>
                </c:pt>
                <c:pt idx="28">
                  <c:v>6.7254124240676676</c:v>
                </c:pt>
                <c:pt idx="29">
                  <c:v>6.7388637525124242</c:v>
                </c:pt>
                <c:pt idx="30">
                  <c:v>6.7686313773040716</c:v>
                </c:pt>
                <c:pt idx="31">
                  <c:v>6.783910704589716</c:v>
                </c:pt>
                <c:pt idx="32">
                  <c:v>6.7992064334009692</c:v>
                </c:pt>
                <c:pt idx="33">
                  <c:v>6.8214227326630246</c:v>
                </c:pt>
                <c:pt idx="34">
                  <c:v>6.8360478128294853</c:v>
                </c:pt>
                <c:pt idx="35">
                  <c:v>6.840352577915298</c:v>
                </c:pt>
                <c:pt idx="36">
                  <c:v>6.8952413986705219</c:v>
                </c:pt>
                <c:pt idx="37">
                  <c:v>6.9039260625766987</c:v>
                </c:pt>
                <c:pt idx="38">
                  <c:v>6.9707235630434106</c:v>
                </c:pt>
                <c:pt idx="39">
                  <c:v>7.0144964491635884</c:v>
                </c:pt>
                <c:pt idx="40">
                  <c:v>7.0445889027556214</c:v>
                </c:pt>
                <c:pt idx="41">
                  <c:v>7.0542833000512344</c:v>
                </c:pt>
                <c:pt idx="42">
                  <c:v>7.1023363771700039</c:v>
                </c:pt>
                <c:pt idx="43">
                  <c:v>7.106908188350241</c:v>
                </c:pt>
                <c:pt idx="44">
                  <c:v>7.1379067172435713</c:v>
                </c:pt>
                <c:pt idx="45">
                  <c:v>#N/A</c:v>
                </c:pt>
                <c:pt idx="46">
                  <c:v>#N/A</c:v>
                </c:pt>
                <c:pt idx="47">
                  <c:v>#N/A</c:v>
                </c:pt>
                <c:pt idx="48">
                  <c:v>#N/A</c:v>
                </c:pt>
                <c:pt idx="49">
                  <c:v>#N/A</c:v>
                </c:pt>
              </c:numCache>
            </c:numRef>
          </c:val>
          <c:extLst>
            <c:ext xmlns:c16="http://schemas.microsoft.com/office/drawing/2014/chart" uri="{C3380CC4-5D6E-409C-BE32-E72D297353CC}">
              <c16:uniqueId val="{00000003-225D-43A6-A283-1557A9B0A06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7.1422669429041612</c:v>
                </c:pt>
                <c:pt idx="46">
                  <c:v>7.2011363363091476</c:v>
                </c:pt>
                <c:pt idx="47">
                  <c:v>#N/A</c:v>
                </c:pt>
                <c:pt idx="48">
                  <c:v>#N/A</c:v>
                </c:pt>
                <c:pt idx="49">
                  <c:v>#N/A</c:v>
                </c:pt>
              </c:numCache>
            </c:numRef>
          </c:val>
          <c:extLst>
            <c:ext xmlns:c16="http://schemas.microsoft.com/office/drawing/2014/chart" uri="{C3380CC4-5D6E-409C-BE32-E72D297353CC}">
              <c16:uniqueId val="{00000004-225D-43A6-A283-1557A9B0A06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7.2582664537968817</c:v>
                </c:pt>
                <c:pt idx="48">
                  <c:v>7.2907469353874896</c:v>
                </c:pt>
                <c:pt idx="49">
                  <c:v>#N/A</c:v>
                </c:pt>
              </c:numCache>
            </c:numRef>
          </c:val>
          <c:extLst>
            <c:ext xmlns:c16="http://schemas.microsoft.com/office/drawing/2014/chart" uri="{C3380CC4-5D6E-409C-BE32-E72D297353CC}">
              <c16:uniqueId val="{00000005-225D-43A6-A283-1557A9B0A06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7.7156210818827304</c:v>
                </c:pt>
              </c:numCache>
            </c:numRef>
          </c:val>
          <c:extLst>
            <c:ext xmlns:c16="http://schemas.microsoft.com/office/drawing/2014/chart" uri="{C3380CC4-5D6E-409C-BE32-E72D297353CC}">
              <c16:uniqueId val="{00000006-225D-43A6-A283-1557A9B0A060}"/>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6.6028776358771841</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25D-43A6-A283-1557A9B0A060}"/>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5.5817774562041143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0.11761042902604313</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0.34959089451852243</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9.7463327666367228E-2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1.0175032597007085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9.7463327666367228E-2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0.34959089451852243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0.1046214925820852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6.6028776358771841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6.6551937372654013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Q38. Overall, in the last 12 months, how was your experience of using NHS mental health services?</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1.815606737596134</c:v>
                </c:pt>
                <c:pt idx="1">
                  <c:v>2.1976595488395541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2.2877380627070809</c:v>
                </c:pt>
                <c:pt idx="3">
                  <c:v>2.3068279582591389</c:v>
                </c:pt>
                <c:pt idx="4">
                  <c:v>2.3487182831367619</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2.2962593288287612</c:v>
                </c:pt>
                <c:pt idx="6">
                  <c:v>2.386658564313024</c:v>
                </c:pt>
                <c:pt idx="7">
                  <c:v>2.443462705582045</c:v>
                </c:pt>
                <c:pt idx="8">
                  <c:v>2.5055036891154581</c:v>
                </c:pt>
                <c:pt idx="9">
                  <c:v>2.5112760785173132</c:v>
                </c:pt>
                <c:pt idx="10">
                  <c:v>2.532833492355794</c:v>
                </c:pt>
                <c:pt idx="11">
                  <c:v>2.6396544426508211</c:v>
                </c:pt>
                <c:pt idx="12">
                  <c:v>2.7086101857561649</c:v>
                </c:pt>
                <c:pt idx="13">
                  <c:v>2.8455562617369141</c:v>
                </c:pt>
                <c:pt idx="14">
                  <c:v>2.874896227757489</c:v>
                </c:pt>
                <c:pt idx="15">
                  <c:v>2.906045301013755</c:v>
                </c:pt>
                <c:pt idx="16">
                  <c:v>2.9198622836507782</c:v>
                </c:pt>
                <c:pt idx="17">
                  <c:v>2.934678482252032</c:v>
                </c:pt>
                <c:pt idx="18">
                  <c:v>2.9532383682088108</c:v>
                </c:pt>
                <c:pt idx="19">
                  <c:v>2.9562754150204378</c:v>
                </c:pt>
                <c:pt idx="20">
                  <c:v>2.9706332665679511</c:v>
                </c:pt>
                <c:pt idx="21">
                  <c:v>2.9823809927279301</c:v>
                </c:pt>
                <c:pt idx="22">
                  <c:v>3.0141977333460148</c:v>
                </c:pt>
                <c:pt idx="23">
                  <c:v>3.0159706401470459</c:v>
                </c:pt>
                <c:pt idx="24">
                  <c:v>3.0954593801977861</c:v>
                </c:pt>
                <c:pt idx="25">
                  <c:v>3.142190983834523</c:v>
                </c:pt>
                <c:pt idx="26">
                  <c:v>3.149867180695582</c:v>
                </c:pt>
                <c:pt idx="27">
                  <c:v>3.1578848420412808</c:v>
                </c:pt>
                <c:pt idx="28">
                  <c:v>3.1937745475050421</c:v>
                </c:pt>
                <c:pt idx="29">
                  <c:v>3.202381587145585</c:v>
                </c:pt>
                <c:pt idx="30">
                  <c:v>3.2225995438468829</c:v>
                </c:pt>
                <c:pt idx="31">
                  <c:v>3.264473693883585</c:v>
                </c:pt>
                <c:pt idx="32">
                  <c:v>3.2743383159058581</c:v>
                </c:pt>
                <c:pt idx="33">
                  <c:v>3.3016469947747931</c:v>
                </c:pt>
                <c:pt idx="34">
                  <c:v>3.4550354269124282</c:v>
                </c:pt>
                <c:pt idx="35">
                  <c:v>3.4994153612760361</c:v>
                </c:pt>
                <c:pt idx="36">
                  <c:v>3.5321177311494569</c:v>
                </c:pt>
                <c:pt idx="37">
                  <c:v>3.5465272237009819</c:v>
                </c:pt>
                <c:pt idx="38">
                  <c:v>3.6509470014095489</c:v>
                </c:pt>
                <c:pt idx="39">
                  <c:v>3.6694129754461668</c:v>
                </c:pt>
                <c:pt idx="40">
                  <c:v>3.6747854589071869</c:v>
                </c:pt>
                <c:pt idx="41">
                  <c:v>3.7171676954726771</c:v>
                </c:pt>
                <c:pt idx="42">
                  <c:v>3.748896648884847</c:v>
                </c:pt>
                <c:pt idx="43">
                  <c:v>3.9176193000478841</c:v>
                </c:pt>
                <c:pt idx="44">
                  <c:v>4.0373857678015188</c:v>
                </c:pt>
                <c:pt idx="45">
                  <c:v>4.0454456496502722</c:v>
                </c:pt>
                <c:pt idx="46">
                  <c:v>#N/A</c:v>
                </c:pt>
                <c:pt idx="47">
                  <c:v>#N/A</c:v>
                </c:pt>
                <c:pt idx="48">
                  <c:v>#N/A</c:v>
                </c:pt>
                <c:pt idx="49">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3.8557878880192451</c:v>
                </c:pt>
                <c:pt idx="47">
                  <c:v>#N/A</c:v>
                </c:pt>
                <c:pt idx="48">
                  <c:v>#N/A</c:v>
                </c:pt>
                <c:pt idx="49">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4.4854863373194878</c:v>
                </c:pt>
                <c:pt idx="48">
                  <c:v>4.5240365618399094</c:v>
                </c:pt>
                <c:pt idx="49">
                  <c:v>#N/A</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4.9716605204629456</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2.906045301013755</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1.815606737596134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0.403921883587816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0.15020897891913521</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1.5681603465225797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0.15020897891913476</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0.53878410025984458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0.34476949465830131</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2.906045301013755</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3.1538177733643749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Q40. Aside from this questionnaire</a:t>
                    </a:r>
                    <a:r>
                      <a:rPr lang="en-GB" sz="900" baseline="0" dirty="0">
                        <a:latin typeface="Arial" panose="020B0604020202020204" pitchFamily="34" charset="0"/>
                        <a:cs typeface="Arial" panose="020B0604020202020204" pitchFamily="34" charset="0"/>
                      </a:rPr>
                      <a:t>, in the last 12 months, have you been asked by NHS mental health services to give your views on the quality of your care?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Sheet1!$C$2:$C$4</c:f>
              <c:numCache>
                <c:formatCode>General</c:formatCode>
                <c:ptCount val="3"/>
                <c:pt idx="0">
                  <c:v>6.6113454660856439</c:v>
                </c:pt>
                <c:pt idx="1">
                  <c:v>6.3137850865484788</c:v>
                </c:pt>
                <c:pt idx="2">
                  <c:v>5.7741681669752456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Sheet1!$D$2:$D$4</c:f>
              <c:numCache>
                <c:formatCode>General</c:formatCode>
                <c:ptCount val="3"/>
                <c:pt idx="0">
                  <c:v>6.0253958878807401</c:v>
                </c:pt>
                <c:pt idx="1">
                  <c:v>6.3187135456720647</c:v>
                </c:pt>
                <c:pt idx="2">
                  <c:v>6.348814382194548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Sheet1!$C$2:$C$4</c:f>
              <c:numCache>
                <c:formatCode>General</c:formatCode>
                <c:ptCount val="3"/>
                <c:pt idx="0">
                  <c:v>6.7831716738407506</c:v>
                </c:pt>
                <c:pt idx="1">
                  <c:v>6.1761001739519781</c:v>
                </c:pt>
                <c:pt idx="2">
                  <c:v>7.077412268679443</c:v>
                </c:pt>
              </c:numCache>
            </c:numRef>
          </c:val>
          <c:smooth val="0"/>
          <c:extLst>
            <c:ext xmlns:c16="http://schemas.microsoft.com/office/drawing/2014/chart" uri="{C3380CC4-5D6E-409C-BE32-E72D297353CC}">
              <c16:uniqueId val="{00000000-E0E6-4C31-9DD2-4C0B27B28E2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Sheet1!$D$2:$D$4</c:f>
              <c:numCache>
                <c:formatCode>General</c:formatCode>
                <c:ptCount val="3"/>
                <c:pt idx="0">
                  <c:v>7.0778805479002536</c:v>
                </c:pt>
                <c:pt idx="1">
                  <c:v>6.84349819920768</c:v>
                </c:pt>
              </c:numCache>
            </c:numRef>
          </c:val>
          <c:smooth val="0"/>
          <c:extLst>
            <c:ext xmlns:c16="http://schemas.microsoft.com/office/drawing/2014/chart" uri="{C3380CC4-5D6E-409C-BE32-E72D297353CC}">
              <c16:uniqueId val="{00000001-E0E6-4C31-9DD2-4C0B27B28E2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Sheet1!$C$2:$C$4</c:f>
              <c:numCache>
                <c:formatCode>General</c:formatCode>
                <c:ptCount val="3"/>
                <c:pt idx="0">
                  <c:v>6.9614499454552936</c:v>
                </c:pt>
                <c:pt idx="1">
                  <c:v>7.2232380700194474</c:v>
                </c:pt>
                <c:pt idx="2">
                  <c:v>6.6378351576837877</c:v>
                </c:pt>
              </c:numCache>
            </c:numRef>
          </c:val>
          <c:smooth val="0"/>
          <c:extLst>
            <c:ext xmlns:c16="http://schemas.microsoft.com/office/drawing/2014/chart" uri="{C3380CC4-5D6E-409C-BE32-E72D297353CC}">
              <c16:uniqueId val="{00000000-C5EE-4D0F-8DD6-771EA61DA29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Sheet1!$D$2:$D$4</c:f>
              <c:numCache>
                <c:formatCode>General</c:formatCode>
                <c:ptCount val="3"/>
                <c:pt idx="0">
                  <c:v>6.6666778061210481</c:v>
                </c:pt>
                <c:pt idx="1">
                  <c:v>6.6803321480112521</c:v>
                </c:pt>
                <c:pt idx="2">
                  <c:v>6.8056231015296058</c:v>
                </c:pt>
              </c:numCache>
            </c:numRef>
          </c:val>
          <c:smooth val="0"/>
          <c:extLst>
            <c:ext xmlns:c16="http://schemas.microsoft.com/office/drawing/2014/chart" uri="{C3380CC4-5D6E-409C-BE32-E72D297353CC}">
              <c16:uniqueId val="{00000001-C5EE-4D0F-8DD6-771EA61DA29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Sheet1!$C$2:$C$3</c:f>
              <c:numCache>
                <c:formatCode>General</c:formatCode>
                <c:ptCount val="2"/>
                <c:pt idx="0">
                  <c:v>7.3144549061587121</c:v>
                </c:pt>
                <c:pt idx="1">
                  <c:v>6.9018608675084607</c:v>
                </c:pt>
              </c:numCache>
            </c:numRef>
          </c:val>
          <c:smooth val="0"/>
          <c:extLst>
            <c:ext xmlns:c16="http://schemas.microsoft.com/office/drawing/2014/chart" uri="{C3380CC4-5D6E-409C-BE32-E72D297353CC}">
              <c16:uniqueId val="{00000000-42C5-4352-B3E4-7A971C1D250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Sheet1!$D$2:$D$3</c:f>
              <c:numCache>
                <c:formatCode>General</c:formatCode>
                <c:ptCount val="2"/>
                <c:pt idx="0">
                  <c:v>6.780608326482592</c:v>
                </c:pt>
                <c:pt idx="1">
                  <c:v>6.9023373710600104</c:v>
                </c:pt>
              </c:numCache>
            </c:numRef>
          </c:val>
          <c:smooth val="0"/>
          <c:extLst>
            <c:ext xmlns:c16="http://schemas.microsoft.com/office/drawing/2014/chart" uri="{C3380CC4-5D6E-409C-BE32-E72D297353CC}">
              <c16:uniqueId val="{00000001-42C5-4352-B3E4-7A971C1D250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5.5421413772159518</c:v>
                </c:pt>
              </c:numCache>
            </c:numRef>
          </c:val>
          <c:extLst>
            <c:ext xmlns:c16="http://schemas.microsoft.com/office/drawing/2014/chart" uri="{C3380CC4-5D6E-409C-BE32-E72D297353CC}">
              <c16:uniqueId val="{00000000-02DF-4676-9C4E-E53373D74C0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8.2746390952291193E-2</c:v>
                </c:pt>
              </c:numCache>
            </c:numRef>
          </c:val>
          <c:extLst>
            <c:ext xmlns:c16="http://schemas.microsoft.com/office/drawing/2014/chart" uri="{C3380CC4-5D6E-409C-BE32-E72D297353CC}">
              <c16:uniqueId val="{00000001-02DF-4676-9C4E-E53373D74C0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0.32123407346367827</c:v>
                </c:pt>
              </c:numCache>
            </c:numRef>
          </c:val>
          <c:extLst>
            <c:ext xmlns:c16="http://schemas.microsoft.com/office/drawing/2014/chart" uri="{C3380CC4-5D6E-409C-BE32-E72D297353CC}">
              <c16:uniqueId val="{00000002-02DF-4676-9C4E-E53373D74C0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8.9557657966786053E-2</c:v>
                </c:pt>
              </c:numCache>
            </c:numRef>
          </c:val>
          <c:extLst>
            <c:ext xmlns:c16="http://schemas.microsoft.com/office/drawing/2014/chart" uri="{C3380CC4-5D6E-409C-BE32-E72D297353CC}">
              <c16:uniqueId val="{00000003-02DF-4676-9C4E-E53373D74C0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0.93496919399573208</c:v>
                </c:pt>
              </c:numCache>
            </c:numRef>
          </c:val>
          <c:extLst>
            <c:ext xmlns:c16="http://schemas.microsoft.com/office/drawing/2014/chart" uri="{C3380CC4-5D6E-409C-BE32-E72D297353CC}">
              <c16:uniqueId val="{00000004-02DF-4676-9C4E-E53373D74C0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8.9557657966785165E-2</c:v>
                </c:pt>
              </c:numCache>
            </c:numRef>
          </c:val>
          <c:extLst>
            <c:ext xmlns:c16="http://schemas.microsoft.com/office/drawing/2014/chart" uri="{C3380CC4-5D6E-409C-BE32-E72D297353CC}">
              <c16:uniqueId val="{00000005-02DF-4676-9C4E-E53373D74C0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0.32123407346367916</c:v>
                </c:pt>
              </c:numCache>
            </c:numRef>
          </c:val>
          <c:extLst>
            <c:ext xmlns:c16="http://schemas.microsoft.com/office/drawing/2014/chart" uri="{C3380CC4-5D6E-409C-BE32-E72D297353CC}">
              <c16:uniqueId val="{00000006-02DF-4676-9C4E-E53373D74C0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3.3688412197231621E-2</c:v>
                </c:pt>
              </c:numCache>
            </c:numRef>
          </c:val>
          <c:extLst>
            <c:ext xmlns:c16="http://schemas.microsoft.com/office/drawing/2014/chart" uri="{C3380CC4-5D6E-409C-BE32-E72D297353CC}">
              <c16:uniqueId val="{00000007-02DF-4676-9C4E-E53373D74C0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6.3644352745104067</c:v>
                </c:pt>
              </c:numCache>
            </c:numRef>
          </c:xVal>
          <c:yVal>
            <c:numLit>
              <c:formatCode>General</c:formatCode>
              <c:ptCount val="1"/>
              <c:pt idx="0">
                <c:v>1</c:v>
              </c:pt>
            </c:numLit>
          </c:yVal>
          <c:smooth val="0"/>
          <c:extLst>
            <c:ext xmlns:c16="http://schemas.microsoft.com/office/drawing/2014/chart" uri="{C3380CC4-5D6E-409C-BE32-E72D297353CC}">
              <c16:uniqueId val="{00000008-02DF-4676-9C4E-E53373D74C0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2DF-4676-9C4E-E53373D74C01}"/>
              </c:ext>
            </c:extLst>
          </c:dPt>
          <c:xVal>
            <c:numRef>
              <c:f>Sheet1!$B$12</c:f>
              <c:numCache>
                <c:formatCode>General</c:formatCode>
                <c:ptCount val="1"/>
                <c:pt idx="0">
                  <c:v>6.5031640965965734</c:v>
                </c:pt>
              </c:numCache>
            </c:numRef>
          </c:xVal>
          <c:yVal>
            <c:numLit>
              <c:formatCode>General</c:formatCode>
              <c:ptCount val="1"/>
              <c:pt idx="0">
                <c:v>1</c:v>
              </c:pt>
            </c:numLit>
          </c:yVal>
          <c:smooth val="0"/>
          <c:extLst>
            <c:ext xmlns:c16="http://schemas.microsoft.com/office/drawing/2014/chart" uri="{C3380CC4-5D6E-409C-BE32-E72D297353CC}">
              <c16:uniqueId val="{0000000A-02DF-4676-9C4E-E53373D74C01}"/>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02DF-4676-9C4E-E53373D74C0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02DF-4676-9C4E-E53373D74C0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Q10: Did you get the help you needed?</c:v>
                  </c:pt>
                </c:lvl>
              </c:multiLvlStrCache>
            </c:multiLvlStrRef>
          </c:cat>
          <c:val>
            <c:numRef>
              <c:f>Sheet1!$C$2:$C$4</c:f>
              <c:numCache>
                <c:formatCode>General</c:formatCode>
                <c:ptCount val="3"/>
                <c:pt idx="0">
                  <c:v>6.1795410435074576</c:v>
                </c:pt>
                <c:pt idx="1">
                  <c:v>6.3635752810695436</c:v>
                </c:pt>
                <c:pt idx="2">
                  <c:v>5.6134178761564808</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Q10: Did you get the help you needed?</c:v>
                  </c:pt>
                </c:lvl>
              </c:multiLvlStrCache>
            </c:multiLvlStrRef>
          </c:cat>
          <c:val>
            <c:numRef>
              <c:f>Sheet1!$D$2:$D$4</c:f>
              <c:numCache>
                <c:formatCode>General</c:formatCode>
                <c:ptCount val="3"/>
                <c:pt idx="0">
                  <c:v>5.8240999317954234</c:v>
                </c:pt>
                <c:pt idx="1">
                  <c:v>5.7667751610913642</c:v>
                </c:pt>
                <c:pt idx="2">
                  <c:v>5.9326143261545949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Sheet1!$C$2:$C$4</c:f>
              <c:numCache>
                <c:formatCode>General</c:formatCode>
                <c:ptCount val="3"/>
                <c:pt idx="0">
                  <c:v>6.6218817861708636</c:v>
                </c:pt>
                <c:pt idx="1">
                  <c:v>6.7387564711934216</c:v>
                </c:pt>
                <c:pt idx="2">
                  <c:v>6.3644352745104067</c:v>
                </c:pt>
              </c:numCache>
            </c:numRef>
          </c:val>
          <c:smooth val="0"/>
          <c:extLst>
            <c:ext xmlns:c16="http://schemas.microsoft.com/office/drawing/2014/chart" uri="{C3380CC4-5D6E-409C-BE32-E72D297353CC}">
              <c16:uniqueId val="{00000000-6D05-45DC-B4C1-76A9B36D8F0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Sheet1!$D$2:$D$4</c:f>
              <c:numCache>
                <c:formatCode>General</c:formatCode>
                <c:ptCount val="3"/>
                <c:pt idx="0">
                  <c:v>6.3052124215230938</c:v>
                </c:pt>
                <c:pt idx="1">
                  <c:v>6.391072444170419</c:v>
                </c:pt>
                <c:pt idx="2">
                  <c:v>6.5031640965965734</c:v>
                </c:pt>
              </c:numCache>
            </c:numRef>
          </c:val>
          <c:smooth val="0"/>
          <c:extLst>
            <c:ext xmlns:c16="http://schemas.microsoft.com/office/drawing/2014/chart" uri="{C3380CC4-5D6E-409C-BE32-E72D297353CC}">
              <c16:uniqueId val="{00000001-6D05-45DC-B4C1-76A9B36D8F0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Sheet1!$C$2:$C$4</c:f>
              <c:numCache>
                <c:formatCode>General</c:formatCode>
                <c:ptCount val="3"/>
                <c:pt idx="0">
                  <c:v>4.282833930750523</c:v>
                </c:pt>
                <c:pt idx="1">
                  <c:v>4.8392935374595334</c:v>
                </c:pt>
                <c:pt idx="2">
                  <c:v>4.6664393466604874</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Sheet1!$D$2:$D$4</c:f>
              <c:numCache>
                <c:formatCode>General</c:formatCode>
                <c:ptCount val="3"/>
                <c:pt idx="0">
                  <c:v>4.3805867971446251</c:v>
                </c:pt>
                <c:pt idx="1">
                  <c:v>4.3592719765456067</c:v>
                </c:pt>
                <c:pt idx="2">
                  <c:v>4.4579472999859249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Sheet1!$C$2:$C$3</c:f>
              <c:numCache>
                <c:formatCode>General</c:formatCode>
                <c:ptCount val="2"/>
                <c:pt idx="0">
                  <c:v>6.9849317177007517</c:v>
                </c:pt>
                <c:pt idx="1">
                  <c:v>7.2316641090855063</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Sheet1!$D$2:$D$3</c:f>
              <c:numCache>
                <c:formatCode>General</c:formatCode>
                <c:ptCount val="2"/>
                <c:pt idx="0">
                  <c:v>6.3937995362713984</c:v>
                </c:pt>
                <c:pt idx="1">
                  <c:v>6.6868462844237762</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Sheet1!$C$2:$C$4</c:f>
              <c:numCache>
                <c:formatCode>General</c:formatCode>
                <c:ptCount val="3"/>
                <c:pt idx="0">
                  <c:v>6.243416760808862</c:v>
                </c:pt>
                <c:pt idx="1">
                  <c:v>6.3505839802660162</c:v>
                </c:pt>
                <c:pt idx="2">
                  <c:v>5.2211615882165736</c:v>
                </c:pt>
              </c:numCache>
            </c:numRef>
          </c:val>
          <c:smooth val="0"/>
          <c:extLst>
            <c:ext xmlns:c16="http://schemas.microsoft.com/office/drawing/2014/chart" uri="{C3380CC4-5D6E-409C-BE32-E72D297353CC}">
              <c16:uniqueId val="{00000000-3E68-4828-99F6-206E861E3C6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Sheet1!$D$2:$D$4</c:f>
              <c:numCache>
                <c:formatCode>General</c:formatCode>
                <c:ptCount val="3"/>
                <c:pt idx="0">
                  <c:v>5.5122287094123088</c:v>
                </c:pt>
                <c:pt idx="1">
                  <c:v>5.555665237179948</c:v>
                </c:pt>
                <c:pt idx="2">
                  <c:v>5.7128832373732861</c:v>
                </c:pt>
              </c:numCache>
            </c:numRef>
          </c:val>
          <c:smooth val="0"/>
          <c:extLst>
            <c:ext xmlns:c16="http://schemas.microsoft.com/office/drawing/2014/chart" uri="{C3380CC4-5D6E-409C-BE32-E72D297353CC}">
              <c16:uniqueId val="{00000001-3E68-4828-99F6-206E861E3C6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Sheet1!$C$2:$C$4</c:f>
              <c:numCache>
                <c:formatCode>General</c:formatCode>
                <c:ptCount val="3"/>
                <c:pt idx="0">
                  <c:v>6.2813643029198341</c:v>
                </c:pt>
                <c:pt idx="1">
                  <c:v>6.3157604140558083</c:v>
                </c:pt>
                <c:pt idx="2">
                  <c:v>6.0080389188118133</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Sheet1!$D$2:$D$4</c:f>
              <c:numCache>
                <c:formatCode>General</c:formatCode>
                <c:ptCount val="3"/>
                <c:pt idx="0">
                  <c:v>5.9058956262834874</c:v>
                </c:pt>
                <c:pt idx="1">
                  <c:v>5.8924082435586058</c:v>
                </c:pt>
                <c:pt idx="2">
                  <c:v>6.1312067096734237</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Sheet1!$C$2:$C$3</c:f>
              <c:numCache>
                <c:formatCode>General</c:formatCode>
                <c:ptCount val="2"/>
                <c:pt idx="0">
                  <c:v>8.848680815478545</c:v>
                </c:pt>
                <c:pt idx="1">
                  <c:v>8.7592540765720841</c:v>
                </c:pt>
              </c:numCache>
            </c:numRef>
          </c:val>
          <c:smooth val="0"/>
          <c:extLst>
            <c:ext xmlns:c16="http://schemas.microsoft.com/office/drawing/2014/chart" uri="{C3380CC4-5D6E-409C-BE32-E72D297353CC}">
              <c16:uniqueId val="{00000000-F888-42EC-B74E-EB80AEF0465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Sheet1!$D$2:$D$3</c:f>
              <c:numCache>
                <c:formatCode>General</c:formatCode>
                <c:ptCount val="2"/>
                <c:pt idx="0">
                  <c:v>8.4112233295827128</c:v>
                </c:pt>
                <c:pt idx="1">
                  <c:v>8.6032599972402437</c:v>
                </c:pt>
              </c:numCache>
            </c:numRef>
          </c:val>
          <c:smooth val="0"/>
          <c:extLst>
            <c:ext xmlns:c16="http://schemas.microsoft.com/office/drawing/2014/chart" uri="{C3380CC4-5D6E-409C-BE32-E72D297353CC}">
              <c16:uniqueId val="{00000001-F888-42EC-B74E-EB80AEF0465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Sheet1!$C$2:$C$4</c:f>
              <c:numCache>
                <c:formatCode>General</c:formatCode>
                <c:ptCount val="3"/>
                <c:pt idx="0">
                  <c:v>8.7431304114965513</c:v>
                </c:pt>
                <c:pt idx="1">
                  <c:v>8.3606054006688684</c:v>
                </c:pt>
                <c:pt idx="2">
                  <c:v>8.4045104040105088</c:v>
                </c:pt>
              </c:numCache>
            </c:numRef>
          </c:val>
          <c:smooth val="0"/>
          <c:extLst>
            <c:ext xmlns:c16="http://schemas.microsoft.com/office/drawing/2014/chart" uri="{C3380CC4-5D6E-409C-BE32-E72D297353CC}">
              <c16:uniqueId val="{00000000-906E-407B-B12A-2BAAD693068A}"/>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Sheet1!$D$2:$D$4</c:f>
              <c:numCache>
                <c:formatCode>General</c:formatCode>
                <c:ptCount val="3"/>
                <c:pt idx="0">
                  <c:v>8.1173830476147817</c:v>
                </c:pt>
                <c:pt idx="1">
                  <c:v>8.1738457992226312</c:v>
                </c:pt>
                <c:pt idx="2">
                  <c:v>8.5583343651145007</c:v>
                </c:pt>
              </c:numCache>
            </c:numRef>
          </c:val>
          <c:smooth val="0"/>
          <c:extLst>
            <c:ext xmlns:c16="http://schemas.microsoft.com/office/drawing/2014/chart" uri="{C3380CC4-5D6E-409C-BE32-E72D297353CC}">
              <c16:uniqueId val="{00000001-906E-407B-B12A-2BAAD693068A}"/>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Sheet1!$C$2:$C$4</c:f>
              <c:numCache>
                <c:formatCode>General</c:formatCode>
                <c:ptCount val="3"/>
                <c:pt idx="0">
                  <c:v>5.3025276023226349</c:v>
                </c:pt>
                <c:pt idx="1">
                  <c:v>5.011910806845937</c:v>
                </c:pt>
                <c:pt idx="2">
                  <c:v>4.6589159931856718</c:v>
                </c:pt>
              </c:numCache>
            </c:numRef>
          </c:val>
          <c:smooth val="0"/>
          <c:extLst>
            <c:ext xmlns:c16="http://schemas.microsoft.com/office/drawing/2014/chart" uri="{C3380CC4-5D6E-409C-BE32-E72D297353CC}">
              <c16:uniqueId val="{00000000-705F-4FEE-839B-49640A15446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Sheet1!$D$2:$D$4</c:f>
              <c:numCache>
                <c:formatCode>General</c:formatCode>
                <c:ptCount val="3"/>
                <c:pt idx="0">
                  <c:v>4.3382469688573577</c:v>
                </c:pt>
                <c:pt idx="1">
                  <c:v>4.3808007999618539</c:v>
                </c:pt>
                <c:pt idx="2">
                  <c:v>4.4815132932380948</c:v>
                </c:pt>
              </c:numCache>
            </c:numRef>
          </c:val>
          <c:smooth val="0"/>
          <c:extLst>
            <c:ext xmlns:c16="http://schemas.microsoft.com/office/drawing/2014/chart" uri="{C3380CC4-5D6E-409C-BE32-E72D297353CC}">
              <c16:uniqueId val="{00000001-705F-4FEE-839B-49640A15446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Sheet1!$C$2:$C$4</c:f>
              <c:numCache>
                <c:formatCode>General</c:formatCode>
                <c:ptCount val="3"/>
                <c:pt idx="0">
                  <c:v>4.4765649336832416</c:v>
                </c:pt>
                <c:pt idx="1">
                  <c:v>4.8361043744272756</c:v>
                </c:pt>
                <c:pt idx="2">
                  <c:v>2.910991127242919</c:v>
                </c:pt>
              </c:numCache>
            </c:numRef>
          </c:val>
          <c:smooth val="0"/>
          <c:extLst>
            <c:ext xmlns:c16="http://schemas.microsoft.com/office/drawing/2014/chart" uri="{C3380CC4-5D6E-409C-BE32-E72D297353CC}">
              <c16:uniqueId val="{00000000-C84B-45EC-8D58-6257EF83114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Sheet1!$D$2:$D$4</c:f>
              <c:numCache>
                <c:formatCode>General</c:formatCode>
                <c:ptCount val="3"/>
                <c:pt idx="0">
                  <c:v>4.2005551587325263</c:v>
                </c:pt>
                <c:pt idx="1">
                  <c:v>4.307580807034463</c:v>
                </c:pt>
                <c:pt idx="2">
                  <c:v>4.1875376967299687</c:v>
                </c:pt>
              </c:numCache>
            </c:numRef>
          </c:val>
          <c:smooth val="0"/>
          <c:extLst>
            <c:ext xmlns:c16="http://schemas.microsoft.com/office/drawing/2014/chart" uri="{C3380CC4-5D6E-409C-BE32-E72D297353CC}">
              <c16:uniqueId val="{00000001-C84B-45EC-8D58-6257EF83114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855220441314444"/>
          <c:w val="0.74050409342017565"/>
          <c:h val="0.6039603280220147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4.6804282150516272</c:v>
                </c:pt>
              </c:numCache>
            </c:numRef>
          </c:val>
          <c:extLst>
            <c:ext xmlns:c16="http://schemas.microsoft.com/office/drawing/2014/chart" uri="{C3380CC4-5D6E-409C-BE32-E72D297353CC}">
              <c16:uniqueId val="{00000000-6104-443F-A034-AC6C03983C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6.5290394341547042E-2</c:v>
                </c:pt>
              </c:numCache>
            </c:numRef>
          </c:val>
          <c:extLst>
            <c:ext xmlns:c16="http://schemas.microsoft.com/office/drawing/2014/chart" uri="{C3380CC4-5D6E-409C-BE32-E72D297353CC}">
              <c16:uniqueId val="{00000001-6104-443F-A034-AC6C03983C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0.43411319823926764</c:v>
                </c:pt>
              </c:numCache>
            </c:numRef>
          </c:val>
          <c:extLst>
            <c:ext xmlns:c16="http://schemas.microsoft.com/office/drawing/2014/chart" uri="{C3380CC4-5D6E-409C-BE32-E72D297353CC}">
              <c16:uniqueId val="{00000002-6104-443F-A034-AC6C03983C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0.12102751401051304</c:v>
                </c:pt>
              </c:numCache>
            </c:numRef>
          </c:val>
          <c:extLst>
            <c:ext xmlns:c16="http://schemas.microsoft.com/office/drawing/2014/chart" uri="{C3380CC4-5D6E-409C-BE32-E72D297353CC}">
              <c16:uniqueId val="{00000003-6104-443F-A034-AC6C03983C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1.26351000902328</c:v>
                </c:pt>
              </c:numCache>
            </c:numRef>
          </c:val>
          <c:extLst>
            <c:ext xmlns:c16="http://schemas.microsoft.com/office/drawing/2014/chart" uri="{C3380CC4-5D6E-409C-BE32-E72D297353CC}">
              <c16:uniqueId val="{00000004-6104-443F-A034-AC6C03983C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0.12102751401051304</c:v>
                </c:pt>
              </c:numCache>
            </c:numRef>
          </c:val>
          <c:extLst>
            <c:ext xmlns:c16="http://schemas.microsoft.com/office/drawing/2014/chart" uri="{C3380CC4-5D6E-409C-BE32-E72D297353CC}">
              <c16:uniqueId val="{00000005-6104-443F-A034-AC6C03983C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0.26538384280863259</c:v>
                </c:pt>
              </c:numCache>
            </c:numRef>
          </c:val>
          <c:extLst>
            <c:ext xmlns:c16="http://schemas.microsoft.com/office/drawing/2014/chart" uri="{C3380CC4-5D6E-409C-BE32-E72D297353CC}">
              <c16:uniqueId val="{00000006-6104-443F-A034-AC6C03983C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104-443F-A034-AC6C03983CB8}"/>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5.6134178761564808</c:v>
                </c:pt>
              </c:numCache>
            </c:numRef>
          </c:xVal>
          <c:yVal>
            <c:numLit>
              <c:formatCode>General</c:formatCode>
              <c:ptCount val="1"/>
              <c:pt idx="0">
                <c:v>1</c:v>
              </c:pt>
            </c:numLit>
          </c:yVal>
          <c:smooth val="0"/>
          <c:extLst>
            <c:ext xmlns:c16="http://schemas.microsoft.com/office/drawing/2014/chart" uri="{C3380CC4-5D6E-409C-BE32-E72D297353CC}">
              <c16:uniqueId val="{00000008-6104-443F-A034-AC6C03983C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104-443F-A034-AC6C03983CB8}"/>
              </c:ext>
            </c:extLst>
          </c:dPt>
          <c:xVal>
            <c:numRef>
              <c:f>Sheet1!$B$12</c:f>
              <c:numCache>
                <c:formatCode>General</c:formatCode>
                <c:ptCount val="1"/>
                <c:pt idx="0">
                  <c:v>5.9326143261545949</c:v>
                </c:pt>
              </c:numCache>
            </c:numRef>
          </c:xVal>
          <c:yVal>
            <c:numLit>
              <c:formatCode>General</c:formatCode>
              <c:ptCount val="1"/>
              <c:pt idx="0">
                <c:v>1</c:v>
              </c:pt>
            </c:numLit>
          </c:yVal>
          <c:smooth val="0"/>
          <c:extLst>
            <c:ext xmlns:c16="http://schemas.microsoft.com/office/drawing/2014/chart" uri="{C3380CC4-5D6E-409C-BE32-E72D297353CC}">
              <c16:uniqueId val="{0000000A-6104-443F-A034-AC6C03983CB8}"/>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104-443F-A034-AC6C03983C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6104-443F-A034-AC6C03983CB8}"/>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Sheet1!$C$2:$C$4</c:f>
              <c:numCache>
                <c:formatCode>General</c:formatCode>
                <c:ptCount val="3"/>
                <c:pt idx="0">
                  <c:v>2.2997036142151388</c:v>
                </c:pt>
                <c:pt idx="1">
                  <c:v>2.183831183331046</c:v>
                </c:pt>
                <c:pt idx="2">
                  <c:v>1.550383292154393</c:v>
                </c:pt>
              </c:numCache>
            </c:numRef>
          </c:val>
          <c:smooth val="0"/>
          <c:extLst>
            <c:ext xmlns:c16="http://schemas.microsoft.com/office/drawing/2014/chart" uri="{C3380CC4-5D6E-409C-BE32-E72D297353CC}">
              <c16:uniqueId val="{00000000-B27D-4850-82C3-C4712D87127B}"/>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Sheet1!$D$2:$D$4</c:f>
              <c:numCache>
                <c:formatCode>General</c:formatCode>
                <c:ptCount val="3"/>
                <c:pt idx="0">
                  <c:v>2.2830775448654612</c:v>
                </c:pt>
                <c:pt idx="1">
                  <c:v>2.3563568943556761</c:v>
                </c:pt>
                <c:pt idx="2">
                  <c:v>2.6491611963350228</c:v>
                </c:pt>
              </c:numCache>
            </c:numRef>
          </c:val>
          <c:smooth val="0"/>
          <c:extLst>
            <c:ext xmlns:c16="http://schemas.microsoft.com/office/drawing/2014/chart" uri="{C3380CC4-5D6E-409C-BE32-E72D297353CC}">
              <c16:uniqueId val="{00000001-B27D-4850-82C3-C4712D87127B}"/>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Sheet1!$C$2:$C$4</c:f>
              <c:numCache>
                <c:formatCode>General</c:formatCode>
                <c:ptCount val="3"/>
                <c:pt idx="0">
                  <c:v>5.6950115259347696</c:v>
                </c:pt>
                <c:pt idx="1">
                  <c:v>5.8431384803557709</c:v>
                </c:pt>
                <c:pt idx="2">
                  <c:v>4.8692611340242644</c:v>
                </c:pt>
              </c:numCache>
            </c:numRef>
          </c:val>
          <c:smooth val="0"/>
          <c:extLst>
            <c:ext xmlns:c16="http://schemas.microsoft.com/office/drawing/2014/chart" uri="{C3380CC4-5D6E-409C-BE32-E72D297353CC}">
              <c16:uniqueId val="{00000000-DA2D-4C0D-946D-50EBA4887F0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Sheet1!$D$2:$D$4</c:f>
              <c:numCache>
                <c:formatCode>General</c:formatCode>
                <c:ptCount val="3"/>
                <c:pt idx="0">
                  <c:v>5.3039554008733649</c:v>
                </c:pt>
                <c:pt idx="1">
                  <c:v>5.4041442930067953</c:v>
                </c:pt>
                <c:pt idx="2">
                  <c:v>5.4374600374867068</c:v>
                </c:pt>
              </c:numCache>
            </c:numRef>
          </c:val>
          <c:smooth val="0"/>
          <c:extLst>
            <c:ext xmlns:c16="http://schemas.microsoft.com/office/drawing/2014/chart" uri="{C3380CC4-5D6E-409C-BE32-E72D297353CC}">
              <c16:uniqueId val="{00000001-DA2D-4C0D-946D-50EBA4887F0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Sheet1!$C$2:$C$4</c:f>
              <c:numCache>
                <c:formatCode>General</c:formatCode>
                <c:ptCount val="3"/>
                <c:pt idx="0">
                  <c:v>4.6353092755464456</c:v>
                </c:pt>
                <c:pt idx="1">
                  <c:v>5.0282777280288267</c:v>
                </c:pt>
                <c:pt idx="2">
                  <c:v>4.5984396970194599</c:v>
                </c:pt>
              </c:numCache>
            </c:numRef>
          </c:val>
          <c:smooth val="0"/>
          <c:extLst>
            <c:ext xmlns:c16="http://schemas.microsoft.com/office/drawing/2014/chart" uri="{C3380CC4-5D6E-409C-BE32-E72D297353CC}">
              <c16:uniqueId val="{00000000-77AD-4AE4-A599-1460A408E1CE}"/>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Sheet1!$D$2:$D$4</c:f>
              <c:numCache>
                <c:formatCode>General</c:formatCode>
                <c:ptCount val="3"/>
                <c:pt idx="0">
                  <c:v>4.0174478797672943</c:v>
                </c:pt>
                <c:pt idx="1">
                  <c:v>4.2831231908904366</c:v>
                </c:pt>
                <c:pt idx="2">
                  <c:v>4.5053510484269923</c:v>
                </c:pt>
              </c:numCache>
            </c:numRef>
          </c:val>
          <c:smooth val="0"/>
          <c:extLst>
            <c:ext xmlns:c16="http://schemas.microsoft.com/office/drawing/2014/chart" uri="{C3380CC4-5D6E-409C-BE32-E72D297353CC}">
              <c16:uniqueId val="{00000001-77AD-4AE4-A599-1460A408E1CE}"/>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Sheet1!$C$2:$C$4</c:f>
              <c:numCache>
                <c:formatCode>General</c:formatCode>
                <c:ptCount val="3"/>
                <c:pt idx="0">
                  <c:v>8.1109834075103553</c:v>
                </c:pt>
                <c:pt idx="1">
                  <c:v>8.0863384114445047</c:v>
                </c:pt>
                <c:pt idx="2">
                  <c:v>8.0027380074483325</c:v>
                </c:pt>
              </c:numCache>
            </c:numRef>
          </c:val>
          <c:smooth val="0"/>
          <c:extLst>
            <c:ext xmlns:c16="http://schemas.microsoft.com/office/drawing/2014/chart" uri="{C3380CC4-5D6E-409C-BE32-E72D297353CC}">
              <c16:uniqueId val="{00000000-D9AC-4627-A5C4-81CD4F9CB96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Sheet1!$D$2:$D$4</c:f>
              <c:numCache>
                <c:formatCode>General</c:formatCode>
                <c:ptCount val="3"/>
                <c:pt idx="0">
                  <c:v>7.6781624311837442</c:v>
                </c:pt>
                <c:pt idx="1">
                  <c:v>7.7366101193815666</c:v>
                </c:pt>
                <c:pt idx="2">
                  <c:v>7.7956884167291909</c:v>
                </c:pt>
              </c:numCache>
            </c:numRef>
          </c:val>
          <c:smooth val="0"/>
          <c:extLst>
            <c:ext xmlns:c16="http://schemas.microsoft.com/office/drawing/2014/chart" uri="{C3380CC4-5D6E-409C-BE32-E72D297353CC}">
              <c16:uniqueId val="{00000001-D9AC-4627-A5C4-81CD4F9CB96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Sheet1!$C$2:$C$4</c:f>
              <c:numCache>
                <c:formatCode>General</c:formatCode>
                <c:ptCount val="3"/>
                <c:pt idx="0">
                  <c:v>8.1239772178651322</c:v>
                </c:pt>
                <c:pt idx="1">
                  <c:v>8.2732151581448825</c:v>
                </c:pt>
                <c:pt idx="2">
                  <c:v>7.8356853889660192</c:v>
                </c:pt>
              </c:numCache>
            </c:numRef>
          </c:val>
          <c:smooth val="0"/>
          <c:extLst>
            <c:ext xmlns:c16="http://schemas.microsoft.com/office/drawing/2014/chart" uri="{C3380CC4-5D6E-409C-BE32-E72D297353CC}">
              <c16:uniqueId val="{00000000-5B92-4549-9368-83A7D75181C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Sheet1!$D$2:$D$4</c:f>
              <c:numCache>
                <c:formatCode>General</c:formatCode>
                <c:ptCount val="3"/>
                <c:pt idx="0">
                  <c:v>7.6350157532342946</c:v>
                </c:pt>
                <c:pt idx="1">
                  <c:v>7.6608375237335524</c:v>
                </c:pt>
                <c:pt idx="2">
                  <c:v>7.7088121249529884</c:v>
                </c:pt>
              </c:numCache>
            </c:numRef>
          </c:val>
          <c:smooth val="0"/>
          <c:extLst>
            <c:ext xmlns:c16="http://schemas.microsoft.com/office/drawing/2014/chart" uri="{C3380CC4-5D6E-409C-BE32-E72D297353CC}">
              <c16:uniqueId val="{00000001-5B92-4549-9368-83A7D75181C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Sheet1!$C$2:$C$4</c:f>
              <c:numCache>
                <c:formatCode>General</c:formatCode>
                <c:ptCount val="3"/>
                <c:pt idx="0">
                  <c:v>6.9423576114705012</c:v>
                </c:pt>
                <c:pt idx="1">
                  <c:v>7.1338956167598342</c:v>
                </c:pt>
                <c:pt idx="2">
                  <c:v>6.6028776358771841</c:v>
                </c:pt>
              </c:numCache>
            </c:numRef>
          </c:val>
          <c:smooth val="0"/>
          <c:extLst>
            <c:ext xmlns:c16="http://schemas.microsoft.com/office/drawing/2014/chart" uri="{C3380CC4-5D6E-409C-BE32-E72D297353CC}">
              <c16:uniqueId val="{00000000-8EC7-4E64-A393-38C7F3C18ECC}"/>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Sheet1!$D$2:$D$4</c:f>
              <c:numCache>
                <c:formatCode>General</c:formatCode>
                <c:ptCount val="3"/>
                <c:pt idx="0">
                  <c:v>6.5264708459178893</c:v>
                </c:pt>
                <c:pt idx="1">
                  <c:v>6.509454926989477</c:v>
                </c:pt>
                <c:pt idx="2">
                  <c:v>6.6551937372654013</c:v>
                </c:pt>
              </c:numCache>
            </c:numRef>
          </c:val>
          <c:smooth val="0"/>
          <c:extLst>
            <c:ext xmlns:c16="http://schemas.microsoft.com/office/drawing/2014/chart" uri="{C3380CC4-5D6E-409C-BE32-E72D297353CC}">
              <c16:uniqueId val="{00000001-8EC7-4E64-A393-38C7F3C18ECC}"/>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Sheet1!$C$2:$C$4</c:f>
              <c:numCache>
                <c:formatCode>General</c:formatCode>
                <c:ptCount val="3"/>
                <c:pt idx="0">
                  <c:v>2.7635067133557709</c:v>
                </c:pt>
                <c:pt idx="1">
                  <c:v>2.7436868207826071</c:v>
                </c:pt>
                <c:pt idx="2">
                  <c:v>2.906045301013755</c:v>
                </c:pt>
              </c:numCache>
            </c:numRef>
          </c:val>
          <c:smooth val="0"/>
          <c:extLst>
            <c:ext xmlns:c16="http://schemas.microsoft.com/office/drawing/2014/chart" uri="{C3380CC4-5D6E-409C-BE32-E72D297353CC}">
              <c16:uniqueId val="{00000000-C1C9-4258-B2B7-5BBF9E212836}"/>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Sheet1!$D$2:$D$4</c:f>
              <c:numCache>
                <c:formatCode>General</c:formatCode>
                <c:ptCount val="3"/>
                <c:pt idx="0">
                  <c:v>2.7873078626820869</c:v>
                </c:pt>
                <c:pt idx="1">
                  <c:v>2.9538502253752719</c:v>
                </c:pt>
                <c:pt idx="2">
                  <c:v>3.1538177733643749</c:v>
                </c:pt>
              </c:numCache>
            </c:numRef>
          </c:val>
          <c:smooth val="0"/>
          <c:extLst>
            <c:ext xmlns:c16="http://schemas.microsoft.com/office/drawing/2014/chart" uri="{C3380CC4-5D6E-409C-BE32-E72D297353CC}">
              <c16:uniqueId val="{00000001-C1C9-4258-B2B7-5BBF9E212836}"/>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8344174101553463"/>
          <c:w val="0.74050409342017565"/>
          <c:h val="0.5417712547362474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5.9201500723953693</c:v>
                </c:pt>
              </c:numCache>
            </c:numRef>
          </c:val>
          <c:extLst>
            <c:ext xmlns:c16="http://schemas.microsoft.com/office/drawing/2014/chart" uri="{C3380CC4-5D6E-409C-BE32-E72D297353CC}">
              <c16:uniqueId val="{00000000-A26C-45F6-8911-6307C095FAC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A26C-45F6-8911-6307C095FAC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0.24613642073567377</c:v>
                </c:pt>
              </c:numCache>
            </c:numRef>
          </c:val>
          <c:extLst>
            <c:ext xmlns:c16="http://schemas.microsoft.com/office/drawing/2014/chart" uri="{C3380CC4-5D6E-409C-BE32-E72D297353CC}">
              <c16:uniqueId val="{00000002-A26C-45F6-8911-6307C095FAC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0.11833750884104433</c:v>
                </c:pt>
              </c:numCache>
            </c:numRef>
          </c:val>
          <c:extLst>
            <c:ext xmlns:c16="http://schemas.microsoft.com/office/drawing/2014/chart" uri="{C3380CC4-5D6E-409C-BE32-E72D297353CC}">
              <c16:uniqueId val="{00000003-A26C-45F6-8911-6307C095FAC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1.235426738175847</c:v>
                </c:pt>
              </c:numCache>
            </c:numRef>
          </c:val>
          <c:extLst>
            <c:ext xmlns:c16="http://schemas.microsoft.com/office/drawing/2014/chart" uri="{C3380CC4-5D6E-409C-BE32-E72D297353CC}">
              <c16:uniqueId val="{00000004-A26C-45F6-8911-6307C095FAC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0.11833750884104344</c:v>
                </c:pt>
              </c:numCache>
            </c:numRef>
          </c:val>
          <c:extLst>
            <c:ext xmlns:c16="http://schemas.microsoft.com/office/drawing/2014/chart" uri="{C3380CC4-5D6E-409C-BE32-E72D297353CC}">
              <c16:uniqueId val="{00000005-A26C-45F6-8911-6307C095FAC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0.16197698305902453</c:v>
                </c:pt>
              </c:numCache>
            </c:numRef>
          </c:val>
          <c:extLst>
            <c:ext xmlns:c16="http://schemas.microsoft.com/office/drawing/2014/chart" uri="{C3380CC4-5D6E-409C-BE32-E72D297353CC}">
              <c16:uniqueId val="{00000006-A26C-45F6-8911-6307C095FAC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A26C-45F6-8911-6307C095FAC2}"/>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6.9018608675084607</c:v>
                </c:pt>
              </c:numCache>
            </c:numRef>
          </c:xVal>
          <c:yVal>
            <c:numLit>
              <c:formatCode>General</c:formatCode>
              <c:ptCount val="1"/>
              <c:pt idx="0">
                <c:v>1</c:v>
              </c:pt>
            </c:numLit>
          </c:yVal>
          <c:smooth val="0"/>
          <c:extLst>
            <c:ext xmlns:c16="http://schemas.microsoft.com/office/drawing/2014/chart" uri="{C3380CC4-5D6E-409C-BE32-E72D297353CC}">
              <c16:uniqueId val="{00000008-A26C-45F6-8911-6307C095FAC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A26C-45F6-8911-6307C095FAC2}"/>
              </c:ext>
            </c:extLst>
          </c:dPt>
          <c:xVal>
            <c:numRef>
              <c:f>Sheet1!$B$12</c:f>
              <c:numCache>
                <c:formatCode>General</c:formatCode>
                <c:ptCount val="1"/>
                <c:pt idx="0">
                  <c:v>6.9023373710600104</c:v>
                </c:pt>
              </c:numCache>
            </c:numRef>
          </c:xVal>
          <c:yVal>
            <c:numLit>
              <c:formatCode>General</c:formatCode>
              <c:ptCount val="1"/>
              <c:pt idx="0">
                <c:v>1</c:v>
              </c:pt>
            </c:numLit>
          </c:yVal>
          <c:smooth val="0"/>
          <c:extLst>
            <c:ext xmlns:c16="http://schemas.microsoft.com/office/drawing/2014/chart" uri="{C3380CC4-5D6E-409C-BE32-E72D297353CC}">
              <c16:uniqueId val="{0000000A-A26C-45F6-8911-6307C095FAC2}"/>
            </c:ext>
          </c:extLst>
        </c:ser>
        <c:ser>
          <c:idx val="9"/>
          <c:order val="10"/>
          <c:tx>
            <c:v>label</c:v>
          </c:tx>
          <c:spPr>
            <a:ln w="25400" cap="rnd">
              <a:noFill/>
              <a:round/>
            </a:ln>
            <a:effectLst/>
          </c:spPr>
          <c:marker>
            <c:symbol val="none"/>
          </c:marker>
          <c:dLbls>
            <c:dLbl>
              <c:idx val="0"/>
              <c:layout>
                <c:manualLayout>
                  <c:x val="-0.22176596281076871"/>
                  <c:y val="2.2291230371595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24"/>
                      <c:h val="0.44107731271406803"/>
                    </c:manualLayout>
                  </c15:layout>
                  <c15:dlblFieldTable/>
                  <c15:showDataLabelsRange val="1"/>
                </c:ext>
                <c:ext xmlns:c16="http://schemas.microsoft.com/office/drawing/2014/chart" uri="{C3380CC4-5D6E-409C-BE32-E72D297353CC}">
                  <c16:uniqueId val="{0000000B-A26C-45F6-8911-6307C095FAC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A26C-45F6-8911-6307C095FAC2}"/>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3.561172492976926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0.28886868345214589</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9.7735222425584301E-2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1.0203418022625375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9.7735222425582968E-2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0.31393791711698782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4.6664393466604874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4.4579472999859249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Q12. Did you have to repeat your mental health history to your NHS mental health team?</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6.7785547315355128</c:v>
                </c:pt>
              </c:numCache>
            </c:numRef>
          </c:val>
          <c:extLst>
            <c:ext xmlns:c16="http://schemas.microsoft.com/office/drawing/2014/chart" uri="{C3380CC4-5D6E-409C-BE32-E72D297353CC}">
              <c16:uniqueId val="{00000000-7A1F-45B6-9CB8-102F659322E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5.4880865620476449E-2</c:v>
                </c:pt>
              </c:numCache>
            </c:numRef>
          </c:val>
          <c:extLst>
            <c:ext xmlns:c16="http://schemas.microsoft.com/office/drawing/2014/chart" uri="{C3380CC4-5D6E-409C-BE32-E72D297353CC}">
              <c16:uniqueId val="{00000001-7A1F-45B6-9CB8-102F659322E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0.36391617443010382</c:v>
                </c:pt>
              </c:numCache>
            </c:numRef>
          </c:val>
          <c:extLst>
            <c:ext xmlns:c16="http://schemas.microsoft.com/office/drawing/2014/chart" uri="{C3380CC4-5D6E-409C-BE32-E72D297353CC}">
              <c16:uniqueId val="{00000002-7A1F-45B6-9CB8-102F659322E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0.10145710860238832</c:v>
                </c:pt>
              </c:numCache>
            </c:numRef>
          </c:val>
          <c:extLst>
            <c:ext xmlns:c16="http://schemas.microsoft.com/office/drawing/2014/chart" uri="{C3380CC4-5D6E-409C-BE32-E72D297353CC}">
              <c16:uniqueId val="{00000003-7A1F-45B6-9CB8-102F659322E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1.0591977638617323</c:v>
                </c:pt>
              </c:numCache>
            </c:numRef>
          </c:val>
          <c:extLst>
            <c:ext xmlns:c16="http://schemas.microsoft.com/office/drawing/2014/chart" uri="{C3380CC4-5D6E-409C-BE32-E72D297353CC}">
              <c16:uniqueId val="{00000004-7A1F-45B6-9CB8-102F659322E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0.10145710860238921</c:v>
                </c:pt>
              </c:numCache>
            </c:numRef>
          </c:val>
          <c:extLst>
            <c:ext xmlns:c16="http://schemas.microsoft.com/office/drawing/2014/chart" uri="{C3380CC4-5D6E-409C-BE32-E72D297353CC}">
              <c16:uniqueId val="{00000005-7A1F-45B6-9CB8-102F659322E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0.29968675544895262</c:v>
                </c:pt>
              </c:numCache>
            </c:numRef>
          </c:val>
          <c:extLst>
            <c:ext xmlns:c16="http://schemas.microsoft.com/office/drawing/2014/chart" uri="{C3380CC4-5D6E-409C-BE32-E72D297353CC}">
              <c16:uniqueId val="{00000006-7A1F-45B6-9CB8-102F659322E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A1F-45B6-9CB8-102F659322EE}"/>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7.5057000563362637</c:v>
                </c:pt>
              </c:numCache>
            </c:numRef>
          </c:xVal>
          <c:yVal>
            <c:numLit>
              <c:formatCode>General</c:formatCode>
              <c:ptCount val="1"/>
              <c:pt idx="0">
                <c:v>1</c:v>
              </c:pt>
            </c:numLit>
          </c:yVal>
          <c:smooth val="0"/>
          <c:extLst>
            <c:ext xmlns:c16="http://schemas.microsoft.com/office/drawing/2014/chart" uri="{C3380CC4-5D6E-409C-BE32-E72D297353CC}">
              <c16:uniqueId val="{00000008-7A1F-45B6-9CB8-102F659322E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A1F-45B6-9CB8-102F659322EE}"/>
              </c:ext>
            </c:extLst>
          </c:dPt>
          <c:xVal>
            <c:numRef>
              <c:f>Sheet1!$B$12</c:f>
              <c:numCache>
                <c:formatCode>General</c:formatCode>
                <c:ptCount val="1"/>
                <c:pt idx="0">
                  <c:v>7.8284077621193484</c:v>
                </c:pt>
              </c:numCache>
            </c:numRef>
          </c:xVal>
          <c:yVal>
            <c:numLit>
              <c:formatCode>General</c:formatCode>
              <c:ptCount val="1"/>
              <c:pt idx="0">
                <c:v>1</c:v>
              </c:pt>
            </c:numLit>
          </c:yVal>
          <c:smooth val="0"/>
          <c:extLst>
            <c:ext xmlns:c16="http://schemas.microsoft.com/office/drawing/2014/chart" uri="{C3380CC4-5D6E-409C-BE32-E72D297353CC}">
              <c16:uniqueId val="{0000000A-7A1F-45B6-9CB8-102F659322EE}"/>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7A1F-45B6-9CB8-102F659322EE}"/>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21/03/2026</a:t>
            </a:fld>
            <a:endParaRPr lang="en-GB"/>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21/03/2026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48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403470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49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299812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563145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AFB4D-525B-D772-576A-3AB10FB861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35B8F7-DC03-0107-8075-FD4508EB343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FDD40AF-CFCD-5BC3-F54E-EA378D35AB2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96BD18-3076-658E-9363-ABA67B0F223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51</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372751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52</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0976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A1F87-FBB5-1673-0EF9-80BDFC553F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6724B7-7226-FD0E-5EFF-2F9B309A49EC}"/>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DEC9114-3938-03D5-B113-47477D2388E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9239F31-B190-E415-A72E-59AA4F6060C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53</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904761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54</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991312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08DF7-82ED-0915-3D75-8958CCC4F7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728AB8-3CF8-E46A-78D0-F744F1D9D89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049000-5BC6-2563-7DCF-2EC2765775D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170EB22-AD02-BD27-49E3-6295DA828656}"/>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55</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92037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57</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49977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4B65-6C10-9292-78BB-53C8F4447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FEFC-DA56-24D4-B49C-3C517E9643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B4117E0-B834-FE95-5ACB-CB175E941EB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9BBD2F1-2ECB-2BC5-FC60-636B3ADAB9F0}"/>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01677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E57A-7BEE-B48B-B7FA-340892590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FD62-7C74-2471-39E9-0092B955408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5DA02EB-8830-8810-D231-626887D6D6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2AD9CB1-CF61-56A0-9897-4E02B6A49E7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640319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78121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61</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328090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62</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11030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63</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3699221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C1D18-745F-3C4F-2BD2-96D85A0B25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332CFE-7840-32DA-4EB3-EB9F1C9D47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3FB149-902D-386D-C335-4F6871FBB22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0407A4B-6A43-E13F-A87F-83B989C622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49385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B83FD-B531-4E16-25DA-BB029B6EDF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A1DD61-5CEA-D06B-D9E2-A9199D3D006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E3EACF1-AB2F-5B94-722B-5FF26306145F}"/>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AE4E2AB-242B-CD8F-D834-DB8C0674AC3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65</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48968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68</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BBF61-A1FC-8A4D-7278-8F7B8B0FEE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7B9298-2E12-7C88-36BB-BCFA2EC4524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4A2FAA-62C8-1B83-FEED-860C9E03D2F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88454D3-386A-2EAF-54F2-41EA0A677D4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48407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F6D2D-A518-2810-0093-67F37A6EE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8D0C06-E0EC-0D9D-02D4-59CA1994BEC0}"/>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AD5A2DD-3FAD-F403-9CD2-36384ADF577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D6016DE-E0A8-FCFC-B320-099547E8D8C1}"/>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412620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233A1-1809-CF75-DC7B-E34A1F8E8A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AC4B3-682E-7383-EAEA-4609F9E244C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2C44F9A-462A-29B7-62E7-021EE7EFC6EE}"/>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A9A5F2A-734F-AC36-FD2D-5DD218EF8B70}"/>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9496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40CD9-F243-F924-D66C-1C4EB52DEA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559D7C-2D56-186B-B536-58FA449DD63B}"/>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76A08754-E5E8-9C8D-590B-2123F6681391}"/>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118F132-E17D-3B21-88EF-8A44C5EBC7A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192405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D7CB9-850A-4503-3E3C-2755C3D4BF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504C6F-F0E3-81FE-BAB2-FC343F648F3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4C8840-2702-4541-0AD8-1BEB7E53741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FB5AA99-81E3-1958-383C-D650F63659C4}"/>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135080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BBE0F-A461-A304-CB25-2354F85BE9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085664-DEFD-5572-7E51-366B5A54276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68E6DE0-A0E8-B99C-F06E-0E1FBE5B2B5C}"/>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B198188-D4B0-F97A-BB20-DEC0FCFA7422}"/>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46106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B867-608E-7EE6-3567-C5E3B46A5D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3F4E51-7CC2-BBD6-F2B5-0B099F1C37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8EAF72-B341-E9B5-B54E-679336530E84}"/>
              </a:ext>
            </a:extLst>
          </p:cNvPr>
          <p:cNvSpPr>
            <a:spLocks noGrp="1"/>
          </p:cNvSpPr>
          <p:nvPr>
            <p:ph type="body" idx="1"/>
          </p:nvPr>
        </p:nvSpPr>
        <p:spPr/>
        <p:txBody>
          <a:bodyPr/>
          <a:lstStyle/>
          <a:p>
            <a:pPr marL="0" indent="0">
              <a:buFontTx/>
              <a:buNone/>
            </a:pPr>
            <a:endParaRPr lang="en-GB"/>
          </a:p>
        </p:txBody>
      </p:sp>
      <p:sp>
        <p:nvSpPr>
          <p:cNvPr id="4" name="Slide Number Placeholder 3">
            <a:extLst>
              <a:ext uri="{FF2B5EF4-FFF2-40B4-BE49-F238E27FC236}">
                <a16:creationId xmlns:a16="http://schemas.microsoft.com/office/drawing/2014/main" id="{F69C5534-EA35-6673-4535-4720DDE28B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540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4551F-649D-1073-DFD3-212A60DFD9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15001F-0C0F-F49D-DA27-53295B36A6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4188E0-A284-915C-C0E6-069BE701C41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AE91070-CFB5-E4AA-E31E-CD62674D75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888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66.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group of people sitting in a circle&#10;&#10;Description automatically generated">
            <a:extLst>
              <a:ext uri="{FF2B5EF4-FFF2-40B4-BE49-F238E27FC236}">
                <a16:creationId xmlns:a16="http://schemas.microsoft.com/office/drawing/2014/main" id="{B187475A-520C-AEFA-3E41-20035CFC0B2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3" name="Rectangle 2">
            <a:extLst>
              <a:ext uri="{FF2B5EF4-FFF2-40B4-BE49-F238E27FC236}">
                <a16:creationId xmlns:a16="http://schemas.microsoft.com/office/drawing/2014/main" id="{6A95131F-69FC-ACD8-B7AC-16F1507DBFE9}"/>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71122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RRE | Midlands Partnership University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7" name="Rectangle 6">
            <a:hlinkClick r:id="rId2" action="ppaction://hlinksldjump" tooltip="Benchmarking"/>
            <a:extLst>
              <a:ext uri="{FF2B5EF4-FFF2-40B4-BE49-F238E27FC236}">
                <a16:creationId xmlns:a16="http://schemas.microsoft.com/office/drawing/2014/main" id="{575724D9-05AA-6E42-2A07-A85F31084DC1}"/>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8" name="Rectangle 7">
            <a:hlinkClick r:id="rId2" action="ppaction://hlinksldjump" tooltip="Headline results"/>
            <a:extLst>
              <a:ext uri="{FF2B5EF4-FFF2-40B4-BE49-F238E27FC236}">
                <a16:creationId xmlns:a16="http://schemas.microsoft.com/office/drawing/2014/main" id="{B3B3E12D-FC88-E04A-7B31-36D26FF658D0}"/>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C03CF89F-39A5-8823-A75E-A49B92E933D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5C0A830-87D7-6D06-F796-755A6B9384B2}"/>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1" name="TextBox 20">
            <a:extLst>
              <a:ext uri="{FF2B5EF4-FFF2-40B4-BE49-F238E27FC236}">
                <a16:creationId xmlns:a16="http://schemas.microsoft.com/office/drawing/2014/main" id="{6B175A27-0773-D73C-4EB4-554CD646F379}"/>
              </a:ext>
            </a:extLst>
          </p:cNvPr>
          <p:cNvSpPr txBox="1"/>
          <p:nvPr userDrawn="1"/>
        </p:nvSpPr>
        <p:spPr>
          <a:xfrm>
            <a:off x="5403751" y="-3264"/>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9" name="TextBox 18">
            <a:extLst>
              <a:ext uri="{FF2B5EF4-FFF2-40B4-BE49-F238E27FC236}">
                <a16:creationId xmlns:a16="http://schemas.microsoft.com/office/drawing/2014/main" id="{59B6A96C-E2FB-346D-5DF2-F6467D54A86E}"/>
              </a:ext>
            </a:extLst>
          </p:cNvPr>
          <p:cNvSpPr txBox="1"/>
          <p:nvPr userDrawn="1"/>
        </p:nvSpPr>
        <p:spPr>
          <a:xfrm>
            <a:off x="367331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4" name="TextBox 13">
            <a:extLst>
              <a:ext uri="{FF2B5EF4-FFF2-40B4-BE49-F238E27FC236}">
                <a16:creationId xmlns:a16="http://schemas.microsoft.com/office/drawing/2014/main" id="{8ACC1ACD-EF5B-D740-3D61-CF87F42E26A7}"/>
              </a:ext>
            </a:extLst>
          </p:cNvPr>
          <p:cNvSpPr txBox="1"/>
          <p:nvPr userDrawn="1"/>
        </p:nvSpPr>
        <p:spPr>
          <a:xfrm>
            <a:off x="1942874"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6940052-9610-24AD-DD36-5EECDE177C03}"/>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2" name="Group 21">
            <a:extLst>
              <a:ext uri="{FF2B5EF4-FFF2-40B4-BE49-F238E27FC236}">
                <a16:creationId xmlns:a16="http://schemas.microsoft.com/office/drawing/2014/main" id="{6F8F05DD-E246-9501-521D-86B174544928}"/>
              </a:ext>
            </a:extLst>
          </p:cNvPr>
          <p:cNvGrpSpPr/>
          <p:nvPr userDrawn="1"/>
        </p:nvGrpSpPr>
        <p:grpSpPr>
          <a:xfrm>
            <a:off x="9002521" y="60079"/>
            <a:ext cx="3053560" cy="298411"/>
            <a:chOff x="8902714" y="60079"/>
            <a:chExt cx="3107187" cy="298411"/>
          </a:xfrm>
        </p:grpSpPr>
        <p:pic>
          <p:nvPicPr>
            <p:cNvPr id="23" name="Picture 22">
              <a:extLst>
                <a:ext uri="{FF2B5EF4-FFF2-40B4-BE49-F238E27FC236}">
                  <a16:creationId xmlns:a16="http://schemas.microsoft.com/office/drawing/2014/main" id="{4E8F850F-432D-0D31-C757-91078C9BFC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4" name="Picture 3" descr="NHS 10mm - RGB Blue">
              <a:extLst>
                <a:ext uri="{FF2B5EF4-FFF2-40B4-BE49-F238E27FC236}">
                  <a16:creationId xmlns:a16="http://schemas.microsoft.com/office/drawing/2014/main" id="{75FECBD3-D42B-C55C-5619-FB92DC58EDB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Picture 24">
            <a:extLst>
              <a:ext uri="{FF2B5EF4-FFF2-40B4-BE49-F238E27FC236}">
                <a16:creationId xmlns:a16="http://schemas.microsoft.com/office/drawing/2014/main" id="{CE8A5A86-84F7-39DC-2066-E8AC19C0DC9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63EC6-8FDC-4EE6-5602-AEF2312471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0C6B927-7784-93F7-0E97-54ED611966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3E676D-4D67-0EEA-8541-903E17E478DE}"/>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5" name="Footer Placeholder 4">
            <a:extLst>
              <a:ext uri="{FF2B5EF4-FFF2-40B4-BE49-F238E27FC236}">
                <a16:creationId xmlns:a16="http://schemas.microsoft.com/office/drawing/2014/main" id="{4683C2DD-E07C-8CC5-4678-D529C7DC06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3B466B-7182-60BC-4333-4ED9CE4EC80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228735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73288-12C6-16B3-05DB-205716C5274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4610894-58E6-B398-2FBA-FE71318625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BD6D85-F79D-0F1A-F222-7CC055EEC2A0}"/>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5" name="Footer Placeholder 4">
            <a:extLst>
              <a:ext uri="{FF2B5EF4-FFF2-40B4-BE49-F238E27FC236}">
                <a16:creationId xmlns:a16="http://schemas.microsoft.com/office/drawing/2014/main" id="{F84B0D2B-BDC7-9382-6CB0-9F551A2BFB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BAEA28-F923-587C-8665-5B1E6CB6D17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061953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DA4AC-7C21-1FA7-61D8-7BA1A29DCE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EF0A9AC-41AA-F0B4-0800-3FEADFDE767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1AC036-89CF-307D-4971-223489C65B97}"/>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5" name="Footer Placeholder 4">
            <a:extLst>
              <a:ext uri="{FF2B5EF4-FFF2-40B4-BE49-F238E27FC236}">
                <a16:creationId xmlns:a16="http://schemas.microsoft.com/office/drawing/2014/main" id="{C4ECCB41-ADD6-6035-A187-67DD28AECD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1BAC0C-866B-9960-E77E-A60124D37E2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663042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C0DBD-74E3-6E2F-9C77-DEB4DFA4BC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FB2B4F3-02C3-828E-8951-80635525A1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9E7C13A-833A-8178-3AD6-F5E4C26D79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EDA2D94-5C0D-238D-40C2-7C03B579A4F8}"/>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6" name="Footer Placeholder 5">
            <a:extLst>
              <a:ext uri="{FF2B5EF4-FFF2-40B4-BE49-F238E27FC236}">
                <a16:creationId xmlns:a16="http://schemas.microsoft.com/office/drawing/2014/main" id="{F452DABC-5BAD-9308-099D-55748AC6629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4D8F142-E758-A3BF-4024-BCC6975DDD1F}"/>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658416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CBD53-DBBA-E22E-C952-7F6D4FA1FE3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BF0C56B-A793-EC47-41E7-94CDA3CFF8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E0C2C9-D9DD-C1B2-B81A-D763CA9C8A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146FD0D-A70F-8995-D43E-DA43C2A863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B0EFCA-7E9E-99E9-1AF4-5E46A039F7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8CF224E-CF69-3A66-D9E1-B2CBF407141D}"/>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8" name="Footer Placeholder 7">
            <a:extLst>
              <a:ext uri="{FF2B5EF4-FFF2-40B4-BE49-F238E27FC236}">
                <a16:creationId xmlns:a16="http://schemas.microsoft.com/office/drawing/2014/main" id="{033DE82A-4B66-48EF-66C4-7840212B57A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F6EFC83-5C14-5C5D-F63E-9B4207BFFEE0}"/>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826742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09F3B-E631-D291-4E63-15EC22FABD0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B5790EF-9CEF-B549-19D6-AA18CC107D80}"/>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4" name="Footer Placeholder 3">
            <a:extLst>
              <a:ext uri="{FF2B5EF4-FFF2-40B4-BE49-F238E27FC236}">
                <a16:creationId xmlns:a16="http://schemas.microsoft.com/office/drawing/2014/main" id="{469821DB-6817-D1CC-4C76-FF1CEE3A7FD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8ACE1B0-9A22-5DB7-8F0A-6D142FD8CB9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362735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AECE8A-0F86-DB33-4D21-C1E343F7B570}"/>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3" name="Footer Placeholder 2">
            <a:extLst>
              <a:ext uri="{FF2B5EF4-FFF2-40B4-BE49-F238E27FC236}">
                <a16:creationId xmlns:a16="http://schemas.microsoft.com/office/drawing/2014/main" id="{5A82CAC5-9606-E1BE-D5D2-2EC668940DA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757508F-6E65-19F7-3F7A-92FFD653A6F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596587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3E028-77C9-02DF-0CAF-2353194667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4AFF688-F62A-780E-E5FF-2D9B61C75C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58774FA-E5A0-4526-C1CF-4C4032FA6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5EC9DA-3C8D-D120-BC10-1A892257CBDD}"/>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6" name="Footer Placeholder 5">
            <a:extLst>
              <a:ext uri="{FF2B5EF4-FFF2-40B4-BE49-F238E27FC236}">
                <a16:creationId xmlns:a16="http://schemas.microsoft.com/office/drawing/2014/main" id="{47EA9EBD-D32C-9F46-B5E4-63EA13ED0DF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32D4BA0-9413-E4ED-7C35-3D6EE2AD32AE}"/>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998555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457B6-76E7-254B-0E83-8F5C692CC2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8DAD993-4E63-DE43-4EEA-93400DCB22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B0E070F-14DE-F5F2-223E-E43F06D0E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D3635A-563B-5785-9312-11FF83856EA6}"/>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6" name="Footer Placeholder 5">
            <a:extLst>
              <a:ext uri="{FF2B5EF4-FFF2-40B4-BE49-F238E27FC236}">
                <a16:creationId xmlns:a16="http://schemas.microsoft.com/office/drawing/2014/main" id="{269BE27B-781C-45F1-D99D-3C1C23E22EF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06C904-55ED-DE22-F167-F15EB7FF338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14336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8" name="Picture 7" descr="A person looking at a tablet&#10;&#10;Description automatically generated">
            <a:extLst>
              <a:ext uri="{FF2B5EF4-FFF2-40B4-BE49-F238E27FC236}">
                <a16:creationId xmlns:a16="http://schemas.microsoft.com/office/drawing/2014/main" id="{74C80476-7FD9-154F-1D4E-D55F5E520D6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FA7695A-BAB6-17BE-1B58-CF71C68B9AD5}"/>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71122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RRE | Midlands Partnership University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01096787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34766-BD52-7C72-64D9-1714209F8D4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8A2F4E-80E4-55FD-750B-E7347B0285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A31D45-7468-C35E-4E41-BD06DCDA0C4A}"/>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5" name="Footer Placeholder 4">
            <a:extLst>
              <a:ext uri="{FF2B5EF4-FFF2-40B4-BE49-F238E27FC236}">
                <a16:creationId xmlns:a16="http://schemas.microsoft.com/office/drawing/2014/main" id="{1C28FCDE-71EE-54D3-1D89-F5B400B27F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7AB6D9-E7D5-B487-D06C-9AD64EF5F09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95289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DD8EC8-3F0B-CAB1-58FF-4512B15BF43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126A8-DD31-C12B-B7A1-248E8FAFAF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B23C35-22FE-0045-52A9-50FC9CFC9F40}"/>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5" name="Footer Placeholder 4">
            <a:extLst>
              <a:ext uri="{FF2B5EF4-FFF2-40B4-BE49-F238E27FC236}">
                <a16:creationId xmlns:a16="http://schemas.microsoft.com/office/drawing/2014/main" id="{151B61C2-5944-D6E2-E088-BD19873C26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1FA687-3B9B-0001-1AB7-8425BE3E66F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337044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person and a doctor looking at each other&#10;&#10;Description automatically generated">
            <a:extLst>
              <a:ext uri="{FF2B5EF4-FFF2-40B4-BE49-F238E27FC236}">
                <a16:creationId xmlns:a16="http://schemas.microsoft.com/office/drawing/2014/main" id="{B1765DF2-1A41-8057-FB6F-1DAC659C65D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3" name="Rectangle 2">
            <a:extLst>
              <a:ext uri="{FF2B5EF4-FFF2-40B4-BE49-F238E27FC236}">
                <a16:creationId xmlns:a16="http://schemas.microsoft.com/office/drawing/2014/main" id="{B0FCED6D-BC64-12CD-E1F4-A039225F1536}"/>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71122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RRE | Midlands Partnership University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426989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02DC52-3D0D-C393-910D-D4972FBBC79A}"/>
              </a:ext>
            </a:extLst>
          </p:cNvPr>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23413D12-5511-E9DC-1E1D-6A949976DE54}"/>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71122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RRE | Midlands Partnership University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32455377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7" name="Rectangle 6">
            <a:extLst>
              <a:ext uri="{FF2B5EF4-FFF2-40B4-BE49-F238E27FC236}">
                <a16:creationId xmlns:a16="http://schemas.microsoft.com/office/drawing/2014/main" id="{9ECD0931-1CAA-4B86-B136-24ADD913D61D}"/>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7707" y="0"/>
            <a:ext cx="140294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708869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230EB6-5F65-0E9A-5844-1608B27D882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a:solidFill>
                  <a:schemeClr val="bg1"/>
                </a:solidFill>
                <a:latin typeface="Arial" panose="020B0604020202020204" pitchFamily="34" charset="0"/>
                <a:cs typeface="Arial" panose="020B0604020202020204" pitchFamily="34" charset="0"/>
              </a:rPr>
              <a:t>Headline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41605" y="-4327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0271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6" name="Rectangle 5">
            <a:extLst>
              <a:ext uri="{FF2B5EF4-FFF2-40B4-BE49-F238E27FC236}">
                <a16:creationId xmlns:a16="http://schemas.microsoft.com/office/drawing/2014/main" id="{052CCE3D-A4CC-4B60-3799-7D3643D0DC63}"/>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232785C3-5A52-37F3-7DAC-53D380C678F2}"/>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4519C365-C0E5-4817-2E61-2BB7FB9CCC23}"/>
              </a:ext>
            </a:extLst>
          </p:cNvPr>
          <p:cNvSpPr txBox="1"/>
          <p:nvPr userDrawn="1"/>
        </p:nvSpPr>
        <p:spPr>
          <a:xfrm>
            <a:off x="5394521"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3" name="TextBox 12">
            <a:extLst>
              <a:ext uri="{FF2B5EF4-FFF2-40B4-BE49-F238E27FC236}">
                <a16:creationId xmlns:a16="http://schemas.microsoft.com/office/drawing/2014/main" id="{09DB3190-683A-865D-5E5C-59C85874274A}"/>
              </a:ext>
            </a:extLst>
          </p:cNvPr>
          <p:cNvSpPr txBox="1"/>
          <p:nvPr userDrawn="1"/>
        </p:nvSpPr>
        <p:spPr>
          <a:xfrm>
            <a:off x="366408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2" name="TextBox 11">
            <a:extLst>
              <a:ext uri="{FF2B5EF4-FFF2-40B4-BE49-F238E27FC236}">
                <a16:creationId xmlns:a16="http://schemas.microsoft.com/office/drawing/2014/main" id="{DA8C950E-0302-3BCC-7263-F838579A0977}"/>
              </a:ext>
            </a:extLst>
          </p:cNvPr>
          <p:cNvSpPr txBox="1"/>
          <p:nvPr userDrawn="1"/>
        </p:nvSpPr>
        <p:spPr>
          <a:xfrm>
            <a:off x="1933644"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02597EB-F076-7699-73D7-A10EEE82CA9B}"/>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37230" y="83022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3" name="Rectangle 12">
            <a:hlinkClick r:id="rId2" action="ppaction://hlinksldjump" tooltip="Benchmarking"/>
            <a:extLst>
              <a:ext uri="{FF2B5EF4-FFF2-40B4-BE49-F238E27FC236}">
                <a16:creationId xmlns:a16="http://schemas.microsoft.com/office/drawing/2014/main" id="{61078F16-69F6-470E-7EEB-5A5C2CF581A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7" name="Rectangle 16">
            <a:hlinkClick r:id="rId2" action="ppaction://hlinksldjump" tooltip="Headline results"/>
            <a:extLst>
              <a:ext uri="{FF2B5EF4-FFF2-40B4-BE49-F238E27FC236}">
                <a16:creationId xmlns:a16="http://schemas.microsoft.com/office/drawing/2014/main" id="{671654FA-D62C-E46F-4AF2-677A0B4BFDD1}"/>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9" name="Rectangle 18">
            <a:extLst>
              <a:ext uri="{FF2B5EF4-FFF2-40B4-BE49-F238E27FC236}">
                <a16:creationId xmlns:a16="http://schemas.microsoft.com/office/drawing/2014/main" id="{D65D241D-0AB7-47AF-D8F4-539BCC60F16A}"/>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FE26BDE9-6C24-8379-F88B-85E45856E1EB}"/>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68A934E9-33F1-C6A5-8392-9B861EEB3920}"/>
              </a:ext>
            </a:extLst>
          </p:cNvPr>
          <p:cNvSpPr txBox="1"/>
          <p:nvPr userDrawn="1"/>
        </p:nvSpPr>
        <p:spPr>
          <a:xfrm>
            <a:off x="5403755"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25" name="TextBox 24">
            <a:extLst>
              <a:ext uri="{FF2B5EF4-FFF2-40B4-BE49-F238E27FC236}">
                <a16:creationId xmlns:a16="http://schemas.microsoft.com/office/drawing/2014/main" id="{CB15EEAF-7DF6-34B4-5CDD-A30A8ACE5C8E}"/>
              </a:ext>
            </a:extLst>
          </p:cNvPr>
          <p:cNvSpPr txBox="1"/>
          <p:nvPr userDrawn="1"/>
        </p:nvSpPr>
        <p:spPr>
          <a:xfrm>
            <a:off x="3673316"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4" name="TextBox 23">
            <a:extLst>
              <a:ext uri="{FF2B5EF4-FFF2-40B4-BE49-F238E27FC236}">
                <a16:creationId xmlns:a16="http://schemas.microsoft.com/office/drawing/2014/main" id="{C138795C-2E5B-E82D-5A79-966EA8DE31B1}"/>
              </a:ext>
            </a:extLst>
          </p:cNvPr>
          <p:cNvSpPr txBox="1"/>
          <p:nvPr userDrawn="1"/>
        </p:nvSpPr>
        <p:spPr>
          <a:xfrm>
            <a:off x="194287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A8C83ECE-9E3F-AC06-8824-DF205E6DC74F}"/>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7" name="Group 26">
            <a:extLst>
              <a:ext uri="{FF2B5EF4-FFF2-40B4-BE49-F238E27FC236}">
                <a16:creationId xmlns:a16="http://schemas.microsoft.com/office/drawing/2014/main" id="{C018640A-D174-6142-30C1-814C060075B0}"/>
              </a:ext>
            </a:extLst>
          </p:cNvPr>
          <p:cNvGrpSpPr/>
          <p:nvPr userDrawn="1"/>
        </p:nvGrpSpPr>
        <p:grpSpPr>
          <a:xfrm>
            <a:off x="8948894" y="60079"/>
            <a:ext cx="3107187" cy="298411"/>
            <a:chOff x="8902714" y="60079"/>
            <a:chExt cx="3107187" cy="298411"/>
          </a:xfrm>
        </p:grpSpPr>
        <p:pic>
          <p:nvPicPr>
            <p:cNvPr id="28" name="Picture 27">
              <a:extLst>
                <a:ext uri="{FF2B5EF4-FFF2-40B4-BE49-F238E27FC236}">
                  <a16:creationId xmlns:a16="http://schemas.microsoft.com/office/drawing/2014/main" id="{C0AF5921-6452-5257-6709-14E9C59011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9" name="Picture 3" descr="NHS 10mm - RGB Blue">
              <a:extLst>
                <a:ext uri="{FF2B5EF4-FFF2-40B4-BE49-F238E27FC236}">
                  <a16:creationId xmlns:a16="http://schemas.microsoft.com/office/drawing/2014/main" id="{81AEA7CD-0F53-43F6-B95E-D2718AAF2F1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4" name="Picture 33">
            <a:extLst>
              <a:ext uri="{FF2B5EF4-FFF2-40B4-BE49-F238E27FC236}">
                <a16:creationId xmlns:a16="http://schemas.microsoft.com/office/drawing/2014/main" id="{98F30AEA-773D-39CB-20D4-E29C85A3DB8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EF273EE-31E6-B796-4D7B-90BF029EEC7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3" name="Rectangle 2">
            <a:hlinkClick r:id="rId2" action="ppaction://hlinksldjump" tooltip="Benchmarking"/>
            <a:extLst>
              <a:ext uri="{FF2B5EF4-FFF2-40B4-BE49-F238E27FC236}">
                <a16:creationId xmlns:a16="http://schemas.microsoft.com/office/drawing/2014/main" id="{1E6607B2-C559-5053-3931-FD783934319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7" name="Rectangle 6">
            <a:hlinkClick r:id="rId2" action="ppaction://hlinksldjump" tooltip="Headline results"/>
            <a:extLst>
              <a:ext uri="{FF2B5EF4-FFF2-40B4-BE49-F238E27FC236}">
                <a16:creationId xmlns:a16="http://schemas.microsoft.com/office/drawing/2014/main" id="{2637EE96-5842-6C79-8F1E-856723F4A52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98623F76-1443-1BD1-28B5-BC8805EA1CA6}"/>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80EAE19-4958-A4F2-AE7C-DFF951EA9C1F}"/>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1" name="TextBox 10">
            <a:extLst>
              <a:ext uri="{FF2B5EF4-FFF2-40B4-BE49-F238E27FC236}">
                <a16:creationId xmlns:a16="http://schemas.microsoft.com/office/drawing/2014/main" id="{CA885029-8395-9006-1DD6-88414088664D}"/>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9" name="TextBox 18">
            <a:extLst>
              <a:ext uri="{FF2B5EF4-FFF2-40B4-BE49-F238E27FC236}">
                <a16:creationId xmlns:a16="http://schemas.microsoft.com/office/drawing/2014/main" id="{D2D7ABB3-6C23-976A-33C0-0881BD9A8598}"/>
              </a:ext>
            </a:extLst>
          </p:cNvPr>
          <p:cNvSpPr txBox="1"/>
          <p:nvPr userDrawn="1"/>
        </p:nvSpPr>
        <p:spPr>
          <a:xfrm>
            <a:off x="1933647"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42044D54-4491-7F0B-74A4-D19C44EA4263}"/>
              </a:ext>
            </a:extLst>
          </p:cNvPr>
          <p:cNvSpPr txBox="1"/>
          <p:nvPr userDrawn="1"/>
        </p:nvSpPr>
        <p:spPr>
          <a:xfrm>
            <a:off x="3664085"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2" name="TextBox 21">
            <a:extLst>
              <a:ext uri="{FF2B5EF4-FFF2-40B4-BE49-F238E27FC236}">
                <a16:creationId xmlns:a16="http://schemas.microsoft.com/office/drawing/2014/main" id="{F6AC5A1B-C37F-78B5-C10A-93C96D5597A8}"/>
              </a:ext>
            </a:extLst>
          </p:cNvPr>
          <p:cNvSpPr txBox="1"/>
          <p:nvPr userDrawn="1"/>
        </p:nvSpPr>
        <p:spPr>
          <a:xfrm>
            <a:off x="5394524" y="-3264"/>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23" name="Group 22">
            <a:extLst>
              <a:ext uri="{FF2B5EF4-FFF2-40B4-BE49-F238E27FC236}">
                <a16:creationId xmlns:a16="http://schemas.microsoft.com/office/drawing/2014/main" id="{0A226907-343D-5CB8-8739-0F3EDA6C5F50}"/>
              </a:ext>
            </a:extLst>
          </p:cNvPr>
          <p:cNvGrpSpPr/>
          <p:nvPr userDrawn="1"/>
        </p:nvGrpSpPr>
        <p:grpSpPr>
          <a:xfrm>
            <a:off x="8948894" y="60079"/>
            <a:ext cx="3107187" cy="298411"/>
            <a:chOff x="8902714" y="60079"/>
            <a:chExt cx="3107187" cy="298411"/>
          </a:xfrm>
        </p:grpSpPr>
        <p:pic>
          <p:nvPicPr>
            <p:cNvPr id="24" name="Picture 23">
              <a:extLst>
                <a:ext uri="{FF2B5EF4-FFF2-40B4-BE49-F238E27FC236}">
                  <a16:creationId xmlns:a16="http://schemas.microsoft.com/office/drawing/2014/main" id="{7F8DCA65-D38B-4153-937A-E1550D134B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643C5C4-4F1D-2F4F-1C72-B9EF55314C6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210CAB71-0D8F-18F8-EB86-106A1E0588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hange over time">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5" name="Rectangle 4">
            <a:hlinkClick r:id="rId2" action="ppaction://hlinksldjump" tooltip="Benchmarking"/>
            <a:extLst>
              <a:ext uri="{FF2B5EF4-FFF2-40B4-BE49-F238E27FC236}">
                <a16:creationId xmlns:a16="http://schemas.microsoft.com/office/drawing/2014/main" id="{22D0A7B0-CEC5-3A80-8B6B-3D2E75B2FE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hlinkClick r:id="rId2" action="ppaction://hlinksldjump" tooltip="Headline results"/>
            <a:extLst>
              <a:ext uri="{FF2B5EF4-FFF2-40B4-BE49-F238E27FC236}">
                <a16:creationId xmlns:a16="http://schemas.microsoft.com/office/drawing/2014/main" id="{65774592-03B2-0B28-1511-B640C2CC36DC}"/>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0" name="Rectangle 9">
            <a:extLst>
              <a:ext uri="{FF2B5EF4-FFF2-40B4-BE49-F238E27FC236}">
                <a16:creationId xmlns:a16="http://schemas.microsoft.com/office/drawing/2014/main" id="{EF5B63FA-097D-1226-6CDC-B19D7B8BD1E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70B5E50-FC95-D8AE-4C9B-E380FA2B2497}"/>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2386A0C1-22B1-DFF9-B603-897F45E3AA26}"/>
              </a:ext>
            </a:extLst>
          </p:cNvPr>
          <p:cNvSpPr txBox="1"/>
          <p:nvPr userDrawn="1"/>
        </p:nvSpPr>
        <p:spPr>
          <a:xfrm>
            <a:off x="5353929" y="-7288"/>
            <a:ext cx="174683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Comparison to other trusts</a:t>
            </a:r>
          </a:p>
          <a:p>
            <a:pPr algn="ctr"/>
            <a:r>
              <a:rPr lang="en-US" sz="900" b="1">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1B657512-42B6-5242-8C17-AAF8212832F4}"/>
              </a:ext>
            </a:extLst>
          </p:cNvPr>
          <p:cNvSpPr txBox="1"/>
          <p:nvPr userDrawn="1"/>
        </p:nvSpPr>
        <p:spPr>
          <a:xfrm>
            <a:off x="3629245"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Change over time</a:t>
            </a:r>
          </a:p>
        </p:txBody>
      </p:sp>
      <p:sp>
        <p:nvSpPr>
          <p:cNvPr id="15" name="TextBox 14">
            <a:extLst>
              <a:ext uri="{FF2B5EF4-FFF2-40B4-BE49-F238E27FC236}">
                <a16:creationId xmlns:a16="http://schemas.microsoft.com/office/drawing/2014/main" id="{72CD4772-E9E6-1FA0-28B5-826DFB54E023}"/>
              </a:ext>
            </a:extLst>
          </p:cNvPr>
          <p:cNvSpPr txBox="1"/>
          <p:nvPr userDrawn="1"/>
        </p:nvSpPr>
        <p:spPr>
          <a:xfrm>
            <a:off x="1942882"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D9E22D7-185D-32DB-747F-C2354098D8A0}"/>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19" name="Group 18">
            <a:extLst>
              <a:ext uri="{FF2B5EF4-FFF2-40B4-BE49-F238E27FC236}">
                <a16:creationId xmlns:a16="http://schemas.microsoft.com/office/drawing/2014/main" id="{BB4D0F4E-EA05-1E40-87E0-D04B8F1EEB63}"/>
              </a:ext>
            </a:extLst>
          </p:cNvPr>
          <p:cNvGrpSpPr/>
          <p:nvPr userDrawn="1"/>
        </p:nvGrpSpPr>
        <p:grpSpPr>
          <a:xfrm>
            <a:off x="9002521" y="60079"/>
            <a:ext cx="3053560" cy="298411"/>
            <a:chOff x="8902714" y="60079"/>
            <a:chExt cx="3107187" cy="298411"/>
          </a:xfrm>
        </p:grpSpPr>
        <p:pic>
          <p:nvPicPr>
            <p:cNvPr id="21" name="Picture 20">
              <a:extLst>
                <a:ext uri="{FF2B5EF4-FFF2-40B4-BE49-F238E27FC236}">
                  <a16:creationId xmlns:a16="http://schemas.microsoft.com/office/drawing/2014/main" id="{52CFE79A-6D0C-7C5B-169A-61211BCC07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2" name="Picture 3" descr="NHS 10mm - RGB Blue">
              <a:extLst>
                <a:ext uri="{FF2B5EF4-FFF2-40B4-BE49-F238E27FC236}">
                  <a16:creationId xmlns:a16="http://schemas.microsoft.com/office/drawing/2014/main" id="{D1A8990C-2BB6-034F-0C8F-DBE5928046C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Picture 22">
            <a:extLst>
              <a:ext uri="{FF2B5EF4-FFF2-40B4-BE49-F238E27FC236}">
                <a16:creationId xmlns:a16="http://schemas.microsoft.com/office/drawing/2014/main" id="{C3F55F50-3266-9FC0-EEDE-E4FBB81EA31E}"/>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704902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4682372"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2025 </a:t>
            </a:r>
            <a:r>
              <a:rPr lang="en-GB" sz="800">
                <a:solidFill>
                  <a:schemeClr val="tx1">
                    <a:lumMod val="75000"/>
                    <a:lumOff val="25000"/>
                  </a:schemeClr>
                </a:solidFill>
                <a:latin typeface="Arial" panose="020B0604020202020204" pitchFamily="34" charset="0"/>
                <a:cs typeface="Arial" panose="020B0604020202020204" pitchFamily="34" charset="0"/>
              </a:rPr>
              <a:t>| RRE | Midlands Partnership University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88" r:id="rId2"/>
    <p:sldLayoutId id="2147483789" r:id="rId3"/>
    <p:sldLayoutId id="2147483790" r:id="rId4"/>
    <p:sldLayoutId id="2147483774" r:id="rId5"/>
    <p:sldLayoutId id="2147483649" r:id="rId6"/>
    <p:sldLayoutId id="2147483770" r:id="rId7"/>
    <p:sldLayoutId id="2147483771" r:id="rId8"/>
    <p:sldLayoutId id="2147483775" r:id="rId9"/>
    <p:sldLayoutId id="214748377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8D02E9-BC29-5545-2397-3DEB3BCDC3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5F00D9B-62DF-D60B-5907-F8B1BA37A7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F1132C-52DB-CC44-9255-A7DC05BAB5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1C4608D-042F-45B7-8807-5AE945C0EC9A}" type="datetimeFigureOut">
              <a:rPr lang="en-GB" smtClean="0"/>
              <a:t>21/03/2026</a:t>
            </a:fld>
            <a:endParaRPr lang="en-GB"/>
          </a:p>
        </p:txBody>
      </p:sp>
      <p:sp>
        <p:nvSpPr>
          <p:cNvPr id="5" name="Footer Placeholder 4">
            <a:extLst>
              <a:ext uri="{FF2B5EF4-FFF2-40B4-BE49-F238E27FC236}">
                <a16:creationId xmlns:a16="http://schemas.microsoft.com/office/drawing/2014/main" id="{227B3F09-872E-288D-E6C1-92110B5E63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92E7E8A-E3C5-F7CA-C66A-19232C73E3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9E7D45E-66DA-45CF-BE70-DAA70AABF287}" type="slidenum">
              <a:rPr lang="en-GB" smtClean="0"/>
              <a:t>‹#›</a:t>
            </a:fld>
            <a:endParaRPr lang="en-GB"/>
          </a:p>
        </p:txBody>
      </p:sp>
    </p:spTree>
    <p:extLst>
      <p:ext uri="{BB962C8B-B14F-4D97-AF65-F5344CB8AC3E}">
        <p14:creationId xmlns:p14="http://schemas.microsoft.com/office/powerpoint/2010/main" val="1218003178"/>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nhssurveys.org/surveys/survey/05-community-mental-health/year/2025/"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6.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hyperlink" Target="https://nhssurveys.org/surveys/survey/05-community-mental-health/" TargetMode="Externa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8.xml"/><Relationship Id="rId5" Type="http://schemas.openxmlformats.org/officeDocument/2006/relationships/chart" Target="../charts/chart7.xml"/><Relationship Id="rId4" Type="http://schemas.openxmlformats.org/officeDocument/2006/relationships/chart" Target="../charts/chart6.xml"/></Relationships>
</file>

<file path=ppt/slides/_rels/slide1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slide" Target="slide46.xml"/><Relationship Id="rId13" Type="http://schemas.openxmlformats.org/officeDocument/2006/relationships/slide" Target="slide11.xml"/><Relationship Id="rId18" Type="http://schemas.openxmlformats.org/officeDocument/2006/relationships/slide" Target="slide3.xml"/><Relationship Id="rId3" Type="http://schemas.openxmlformats.org/officeDocument/2006/relationships/slide" Target="slide74.xml"/><Relationship Id="rId7" Type="http://schemas.openxmlformats.org/officeDocument/2006/relationships/slide" Target="slide47.xml"/><Relationship Id="rId12" Type="http://schemas.openxmlformats.org/officeDocument/2006/relationships/slide" Target="slide13.xml"/><Relationship Id="rId17" Type="http://schemas.openxmlformats.org/officeDocument/2006/relationships/slide" Target="slide4.xml"/><Relationship Id="rId2" Type="http://schemas.openxmlformats.org/officeDocument/2006/relationships/notesSlide" Target="../notesSlides/notesSlide2.xml"/><Relationship Id="rId16" Type="http://schemas.openxmlformats.org/officeDocument/2006/relationships/slide" Target="slide6.xml"/><Relationship Id="rId1" Type="http://schemas.openxmlformats.org/officeDocument/2006/relationships/slideLayout" Target="../slideLayouts/slideLayout5.xml"/><Relationship Id="rId6" Type="http://schemas.openxmlformats.org/officeDocument/2006/relationships/slide" Target="slide64.xml"/><Relationship Id="rId11" Type="http://schemas.openxmlformats.org/officeDocument/2006/relationships/slide" Target="slide14.xml"/><Relationship Id="rId5" Type="http://schemas.openxmlformats.org/officeDocument/2006/relationships/slide" Target="slide66.xml"/><Relationship Id="rId15" Type="http://schemas.openxmlformats.org/officeDocument/2006/relationships/slide" Target="slide7.xml"/><Relationship Id="rId10" Type="http://schemas.openxmlformats.org/officeDocument/2006/relationships/slide" Target="slide43.xml"/><Relationship Id="rId19" Type="http://schemas.openxmlformats.org/officeDocument/2006/relationships/slide" Target="slide10.xml"/><Relationship Id="rId4" Type="http://schemas.openxmlformats.org/officeDocument/2006/relationships/slide" Target="slide67.xml"/><Relationship Id="rId9" Type="http://schemas.openxmlformats.org/officeDocument/2006/relationships/slide" Target="slide45.xml"/><Relationship Id="rId14" Type="http://schemas.openxmlformats.org/officeDocument/2006/relationships/slide" Target="slide9.xml"/></Relationships>
</file>

<file path=ppt/slides/_rels/slide2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8.xml"/><Relationship Id="rId5" Type="http://schemas.openxmlformats.org/officeDocument/2006/relationships/chart" Target="../charts/chart14.xml"/><Relationship Id="rId4" Type="http://schemas.openxmlformats.org/officeDocument/2006/relationships/chart" Target="../charts/chart13.xml"/></Relationships>
</file>

<file path=ppt/slides/_rels/slide22.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8.xml"/><Relationship Id="rId5" Type="http://schemas.openxmlformats.org/officeDocument/2006/relationships/chart" Target="../charts/chart20.xml"/><Relationship Id="rId4" Type="http://schemas.openxmlformats.org/officeDocument/2006/relationships/chart" Target="../charts/chart19.xml"/></Relationships>
</file>

<file path=ppt/slides/_rels/slide25.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chart" Target="../charts/chart28.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chart" Target="../charts/chart31.xml"/><Relationship Id="rId1" Type="http://schemas.openxmlformats.org/officeDocument/2006/relationships/slideLayout" Target="../slideLayouts/slideLayout8.xml"/><Relationship Id="rId5" Type="http://schemas.openxmlformats.org/officeDocument/2006/relationships/chart" Target="../charts/chart34.xml"/><Relationship Id="rId4" Type="http://schemas.openxmlformats.org/officeDocument/2006/relationships/chart" Target="../charts/chart33.xml"/></Relationships>
</file>

<file path=ppt/slides/_rels/slide34.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chart" Target="../charts/chart37.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chart" Target="../charts/chart40.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5-community-mental-health/03-instructions-guidance/2025/Sampling%20Instructions.docx"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chart" Target="../charts/chart43.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chart" Target="../charts/chart44.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chart" Target="../charts/chart47.xml"/></Relationships>
</file>

<file path=ppt/slides/_rels/slide49.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chart" Target="../charts/chart49.xml"/></Relationships>
</file>

<file path=ppt/slides/_rels/slide5.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chart" Target="../charts/chart51.xml"/></Relationships>
</file>

<file path=ppt/slides/_rels/slide51.xml.rels><?xml version="1.0" encoding="UTF-8" standalone="yes"?>
<Relationships xmlns="http://schemas.openxmlformats.org/package/2006/relationships"><Relationship Id="rId3" Type="http://schemas.openxmlformats.org/officeDocument/2006/relationships/chart" Target="../charts/chart52.xml"/><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chart" Target="../charts/chart54.xml"/></Relationships>
</file>

<file path=ppt/slides/_rels/slide53.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chart" Target="../charts/chart57.xml"/><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chart" Target="../charts/chart59.xml"/></Relationships>
</file>

<file path=ppt/slides/_rels/slide59.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chart" Target="../charts/chart61.xml"/></Relationships>
</file>

<file path=ppt/slides/_rels/slide6.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slide" Target="slide10.xml"/><Relationship Id="rId4" Type="http://schemas.openxmlformats.org/officeDocument/2006/relationships/hyperlink" Target="https://nhssurveys.org/surveys/survey/05-community-mental-health/year/2025/" TargetMode="External"/></Relationships>
</file>

<file path=ppt/slides/_rels/slide60.xml.rels><?xml version="1.0" encoding="UTF-8" standalone="yes"?>
<Relationships xmlns="http://schemas.openxmlformats.org/package/2006/relationships"><Relationship Id="rId3" Type="http://schemas.openxmlformats.org/officeDocument/2006/relationships/chart" Target="../charts/chart62.xml"/><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chart" Target="../charts/chart64.xml"/></Relationships>
</file>

<file path=ppt/slides/_rels/slide62.xml.rels><?xml version="1.0" encoding="UTF-8" standalone="yes"?>
<Relationships xmlns="http://schemas.openxmlformats.org/package/2006/relationships"><Relationship Id="rId3" Type="http://schemas.openxmlformats.org/officeDocument/2006/relationships/chart" Target="../charts/chart65.xml"/><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chart" Target="../charts/chart66.xml"/><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8" Type="http://schemas.openxmlformats.org/officeDocument/2006/relationships/hyperlink" Target="https://www.cqc.org.uk/what-we-do/how-we-use-information/using-data-monitor-services" TargetMode="External"/><Relationship Id="rId3" Type="http://schemas.openxmlformats.org/officeDocument/2006/relationships/slide" Target="slide14.xml"/><Relationship Id="rId7" Type="http://schemas.openxmlformats.org/officeDocument/2006/relationships/hyperlink" Target="http://www.cqc.org.uk/content/surveys"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hyperlink" Target="https://nhssurveys.org/surveys/survey/05-community-mental-health/year/2025/" TargetMode="External"/><Relationship Id="rId5" Type="http://schemas.openxmlformats.org/officeDocument/2006/relationships/hyperlink" Target="http://www.cqc.org.uk/cmhsurvey" TargetMode="External"/><Relationship Id="rId4" Type="http://schemas.openxmlformats.org/officeDocument/2006/relationships/slide" Target="slide1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a:solidFill>
                  <a:schemeClr val="bg1"/>
                </a:solidFill>
                <a:latin typeface="Arial" panose="020B0604020202020204" pitchFamily="34" charset="0"/>
                <a:cs typeface="Arial" panose="020B0604020202020204" pitchFamily="34" charset="0"/>
              </a:rPr>
              <a:t>  </a:t>
            </a:r>
          </a:p>
        </p:txBody>
      </p:sp>
      <p:sp>
        <p:nvSpPr>
          <p:cNvPr id="4" name="title">
            <a:extLst>
              <a:ext uri="{FF2B5EF4-FFF2-40B4-BE49-F238E27FC236}">
                <a16:creationId xmlns:a16="http://schemas.microsoft.com/office/drawing/2014/main" id="{B26441FC-4139-8166-9EC0-822DD8CCACF4}"/>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Midlands Partnership University NHS Foundation Trust</a:t>
            </a:r>
          </a:p>
        </p:txBody>
      </p:sp>
      <p:sp>
        <p:nvSpPr>
          <p:cNvPr id="6" name="Title 4" descr="&#10;">
            <a:extLst>
              <a:ext uri="{FF2B5EF4-FFF2-40B4-BE49-F238E27FC236}">
                <a16:creationId xmlns:a16="http://schemas.microsoft.com/office/drawing/2014/main" id="{240CE9F3-DCAD-33D8-BAF3-BC55056EBF50}"/>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Community Mental Health Survey</a:t>
            </a:r>
            <a:br>
              <a:rPr lang="en-GB" sz="4000" dirty="0"/>
            </a:br>
            <a:r>
              <a:rPr lang="en-GB" sz="4000" dirty="0"/>
              <a:t>Assessment Service Groups (ASG)</a:t>
            </a:r>
          </a:p>
          <a:p>
            <a:r>
              <a:rPr lang="en-GB" sz="4000" dirty="0"/>
              <a:t>Benchmark Report 2025</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139869"/>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5" name="Title 3">
            <a:extLst>
              <a:ext uri="{FF2B5EF4-FFF2-40B4-BE49-F238E27FC236}">
                <a16:creationId xmlns:a16="http://schemas.microsoft.com/office/drawing/2014/main" id="{A94B5A9A-1A51-F2E9-5CBD-CB2DEC2D3EA3}"/>
              </a:ext>
            </a:extLst>
          </p:cNvPr>
          <p:cNvSpPr>
            <a:spLocks noGrp="1"/>
          </p:cNvSpPr>
          <p:nvPr>
            <p:ph type="title"/>
          </p:nvPr>
        </p:nvSpPr>
        <p:spPr>
          <a:xfrm>
            <a:off x="419970" y="613664"/>
            <a:ext cx="11417697" cy="654856"/>
          </a:xfrm>
        </p:spPr>
        <p:txBody>
          <a:bodyPr>
            <a:normAutofit/>
          </a:bodyPr>
          <a:lstStyle/>
          <a:p>
            <a:r>
              <a:rPr lang="en-GB" dirty="0"/>
              <a:t>How questions are scored</a:t>
            </a:r>
          </a:p>
        </p:txBody>
      </p:sp>
    </p:spTree>
    <p:extLst>
      <p:ext uri="{BB962C8B-B14F-4D97-AF65-F5344CB8AC3E}">
        <p14:creationId xmlns:p14="http://schemas.microsoft.com/office/powerpoint/2010/main" val="31655328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FC77585-8F21-C10A-377B-63DA7DDDFC79}"/>
              </a:ext>
            </a:extLst>
          </p:cNvPr>
          <p:cNvSpPr txBox="1">
            <a:spLocks/>
          </p:cNvSpPr>
          <p:nvPr/>
        </p:nvSpPr>
        <p:spPr>
          <a:xfrm>
            <a:off x="420367" y="617528"/>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a:t>
            </a:r>
          </a:p>
        </p:txBody>
      </p:sp>
      <p:sp>
        <p:nvSpPr>
          <p:cNvPr id="4" name="Rectangle 3">
            <a:extLst>
              <a:ext uri="{FF2B5EF4-FFF2-40B4-BE49-F238E27FC236}">
                <a16:creationId xmlns:a16="http://schemas.microsoft.com/office/drawing/2014/main" id="{83F399E1-278C-78B6-67EE-F11F4C540CF9}"/>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419999"/>
                </a:highlight>
                <a:latin typeface="Arial" panose="020B0604020202020204" pitchFamily="34" charset="0"/>
                <a:cs typeface="Arial" panose="020B0604020202020204" pitchFamily="34" charset="0"/>
              </a:rPr>
              <a:t>dark green section</a:t>
            </a:r>
            <a:r>
              <a:rPr lang="en-GB" sz="1200" b="1">
                <a:solidFill>
                  <a:schemeClr val="bg1"/>
                </a:solidFill>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5FBD83"/>
                </a:highlight>
                <a:latin typeface="Arial" panose="020B0604020202020204" pitchFamily="34" charset="0"/>
                <a:cs typeface="Arial" panose="020B0604020202020204" pitchFamily="34" charset="0"/>
              </a:rPr>
              <a:t>mid-green section </a:t>
            </a:r>
            <a:r>
              <a:rPr lang="en-GB" sz="120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A9D18E"/>
                </a:highlight>
                <a:latin typeface="Arial" panose="020B0604020202020204" pitchFamily="34" charset="0"/>
                <a:cs typeface="Arial" panose="020B0604020202020204" pitchFamily="34" charset="0"/>
              </a:rPr>
              <a:t>light green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D9D9D9"/>
                </a:highlight>
                <a:latin typeface="Arial" panose="020B0604020202020204" pitchFamily="34" charset="0"/>
                <a:cs typeface="Arial" panose="020B0604020202020204" pitchFamily="34" charset="0"/>
              </a:rPr>
              <a:t>grey section</a:t>
            </a:r>
            <a:r>
              <a:rPr lang="en-GB" sz="120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FD966"/>
                </a:highlight>
                <a:latin typeface="Arial" panose="020B0604020202020204" pitchFamily="34" charset="0"/>
                <a:cs typeface="Arial" panose="020B0604020202020204" pitchFamily="34" charset="0"/>
              </a:rPr>
              <a:t>yellow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1BE48"/>
                </a:highlight>
                <a:latin typeface="Arial" panose="020B0604020202020204" pitchFamily="34" charset="0"/>
                <a:cs typeface="Arial" panose="020B0604020202020204" pitchFamily="34" charset="0"/>
              </a:rPr>
              <a:t>light orange section</a:t>
            </a:r>
            <a:r>
              <a:rPr lang="en-GB" sz="120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E87722"/>
                </a:highlight>
                <a:latin typeface="Arial" panose="020B0604020202020204" pitchFamily="34" charset="0"/>
                <a:cs typeface="Arial" panose="020B0604020202020204" pitchFamily="34" charset="0"/>
              </a:rPr>
              <a:t>dark orange section</a:t>
            </a:r>
            <a:r>
              <a:rPr lang="en-GB" sz="120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a:latin typeface="Arial" panose="020B0604020202020204" pitchFamily="34" charset="0"/>
                <a:cs typeface="Arial" panose="020B0604020202020204" pitchFamily="34" charset="0"/>
              </a:rPr>
              <a:t>These groupings are based on a rigorous statistical analysis of the data termed the ‘</a:t>
            </a:r>
            <a:r>
              <a:rPr lang="en-GB" sz="1200">
                <a:latin typeface="Arial" panose="020B0604020202020204" pitchFamily="34" charset="0"/>
                <a:cs typeface="Arial" panose="020B0604020202020204" pitchFamily="34" charset="0"/>
                <a:hlinkClick r:id="rId2" action="ppaction://hlinksldjump"/>
              </a:rPr>
              <a:t>expected range’ technique</a:t>
            </a:r>
            <a:r>
              <a:rPr lang="en-GB" sz="1200">
                <a:latin typeface="Arial" panose="020B0604020202020204" pitchFamily="34" charset="0"/>
                <a:cs typeface="Arial" panose="020B0604020202020204" pitchFamily="34" charset="0"/>
              </a:rPr>
              <a:t>.</a:t>
            </a:r>
          </a:p>
        </p:txBody>
      </p:sp>
      <p:sp>
        <p:nvSpPr>
          <p:cNvPr id="5" name="Rectangle 4" descr="Border box" title="Decorative">
            <a:extLst>
              <a:ext uri="{FF2B5EF4-FFF2-40B4-BE49-F238E27FC236}">
                <a16:creationId xmlns:a16="http://schemas.microsoft.com/office/drawing/2014/main" id="{0C9C1D81-A2A2-36FA-7D7F-82E0B4EBD6E4}"/>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6" name="Rectangle 5" descr="Border box" title="Decorative">
            <a:extLst>
              <a:ext uri="{FF2B5EF4-FFF2-40B4-BE49-F238E27FC236}">
                <a16:creationId xmlns:a16="http://schemas.microsoft.com/office/drawing/2014/main" id="{8BD43DA8-2938-FAA2-9C35-316E325D5522}"/>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6EB8B347-07E0-B462-445B-104FE23376D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pic>
        <p:nvPicPr>
          <p:cNvPr id="9" name="Picture 8">
            <a:extLst>
              <a:ext uri="{FF2B5EF4-FFF2-40B4-BE49-F238E27FC236}">
                <a16:creationId xmlns:a16="http://schemas.microsoft.com/office/drawing/2014/main" id="{FB277935-A340-9120-0D26-248C8462A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6489" y="1788910"/>
            <a:ext cx="5753355" cy="2255454"/>
          </a:xfrm>
          <a:prstGeom prst="rect">
            <a:avLst/>
          </a:prstGeom>
        </p:spPr>
      </p:pic>
      <p:pic>
        <p:nvPicPr>
          <p:cNvPr id="10" name="Picture 9">
            <a:extLst>
              <a:ext uri="{FF2B5EF4-FFF2-40B4-BE49-F238E27FC236}">
                <a16:creationId xmlns:a16="http://schemas.microsoft.com/office/drawing/2014/main" id="{157B2C1B-3158-1371-5D77-814C0143A36E}"/>
              </a:ext>
            </a:extLst>
          </p:cNvPr>
          <p:cNvPicPr>
            <a:picLocks noChangeAspect="1"/>
          </p:cNvPicPr>
          <p:nvPr/>
        </p:nvPicPr>
        <p:blipFill>
          <a:blip r:embed="rId4"/>
          <a:stretch>
            <a:fillRect/>
          </a:stretch>
        </p:blipFill>
        <p:spPr>
          <a:xfrm>
            <a:off x="6016489" y="4797194"/>
            <a:ext cx="5755920" cy="1476959"/>
          </a:xfrm>
          <a:prstGeom prst="rect">
            <a:avLst/>
          </a:prstGeom>
        </p:spPr>
      </p:pic>
    </p:spTree>
    <p:extLst>
      <p:ext uri="{BB962C8B-B14F-4D97-AF65-F5344CB8AC3E}">
        <p14:creationId xmlns:p14="http://schemas.microsoft.com/office/powerpoint/2010/main" val="3181858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D0C03-FFB1-8480-C37A-9D8F4854D31B}"/>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5CBFA2E0-6952-4908-9C8D-1455A3259408}"/>
              </a:ext>
            </a:extLst>
          </p:cNvPr>
          <p:cNvSpPr txBox="1">
            <a:spLocks/>
          </p:cNvSpPr>
          <p:nvPr/>
        </p:nvSpPr>
        <p:spPr>
          <a:xfrm>
            <a:off x="444458" y="611752"/>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 name="Rectangle 3">
            <a:extLst>
              <a:ext uri="{FF2B5EF4-FFF2-40B4-BE49-F238E27FC236}">
                <a16:creationId xmlns:a16="http://schemas.microsoft.com/office/drawing/2014/main" id="{892212D0-2C94-8C5E-D051-AED949B85D54}"/>
              </a:ext>
            </a:extLst>
          </p:cNvPr>
          <p:cNvSpPr/>
          <p:nvPr/>
        </p:nvSpPr>
        <p:spPr>
          <a:xfrm>
            <a:off x="419970" y="1265802"/>
            <a:ext cx="11327572" cy="3293209"/>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a:latin typeface="Arial" panose="020B0604020202020204" pitchFamily="34" charset="0"/>
                <a:cs typeface="Arial" panose="020B0604020202020204" pitchFamily="34" charset="0"/>
                <a:hlinkClick r:id="rId2"/>
              </a:rPr>
              <a:t>NHS Surveys website</a:t>
            </a:r>
            <a:r>
              <a:rPr lang="en-GB" sz="1200">
                <a:latin typeface="Arial" panose="020B0604020202020204" pitchFamily="34" charset="0"/>
                <a:cs typeface="Arial" panose="020B0604020202020204" pitchFamily="34" charset="0"/>
              </a:rPr>
              <a:t>.</a:t>
            </a:r>
          </a:p>
        </p:txBody>
      </p:sp>
      <p:sp>
        <p:nvSpPr>
          <p:cNvPr id="3" name="Slide Number Placeholder 1">
            <a:extLst>
              <a:ext uri="{FF2B5EF4-FFF2-40B4-BE49-F238E27FC236}">
                <a16:creationId xmlns:a16="http://schemas.microsoft.com/office/drawing/2014/main" id="{5B8A536F-B4CA-237F-6560-322A8677336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96271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7DEFD6F9-7B48-A5BF-051F-CB7DFB98CB48}"/>
              </a:ext>
            </a:extLst>
          </p:cNvPr>
          <p:cNvSpPr/>
          <p:nvPr/>
        </p:nvSpPr>
        <p:spPr>
          <a:xfrm>
            <a:off x="439020" y="1306236"/>
            <a:ext cx="10798442" cy="1323439"/>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The purple bar in the chart shows your trust score. The number of responses received for each evaluative question and your trust score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scoring, please refer to the </a:t>
            </a:r>
            <a:r>
              <a:rPr lang="en-GB" sz="1200" dirty="0">
                <a:latin typeface="Arial" panose="020B0604020202020204" pitchFamily="34" charset="0"/>
                <a:cs typeface="Arial" panose="020B0604020202020204" pitchFamily="34" charset="0"/>
                <a:hlinkClick r:id="rId3" action="ppaction://hlinksldjump"/>
              </a:rPr>
              <a:t>‘How questions are scored’</a:t>
            </a:r>
            <a:r>
              <a:rPr lang="en-GB" sz="1200" dirty="0">
                <a:latin typeface="Arial" panose="020B0604020202020204" pitchFamily="34" charset="0"/>
                <a:cs typeface="Arial" panose="020B0604020202020204" pitchFamily="34" charset="0"/>
              </a:rPr>
              <a:t> slide. </a:t>
            </a:r>
          </a:p>
        </p:txBody>
      </p:sp>
      <p:pic>
        <p:nvPicPr>
          <p:cNvPr id="3" name="Picture 2">
            <a:extLst>
              <a:ext uri="{FF2B5EF4-FFF2-40B4-BE49-F238E27FC236}">
                <a16:creationId xmlns:a16="http://schemas.microsoft.com/office/drawing/2014/main" id="{B2F44B8C-D4C4-D71D-6374-395A3734A1A3}"/>
              </a:ext>
            </a:extLst>
          </p:cNvPr>
          <p:cNvPicPr>
            <a:picLocks noChangeAspect="1"/>
          </p:cNvPicPr>
          <p:nvPr/>
        </p:nvPicPr>
        <p:blipFill>
          <a:blip r:embed="rId4"/>
          <a:stretch>
            <a:fillRect/>
          </a:stretch>
        </p:blipFill>
        <p:spPr>
          <a:xfrm>
            <a:off x="924561" y="3177658"/>
            <a:ext cx="8240623" cy="1635974"/>
          </a:xfrm>
          <a:prstGeom prst="rect">
            <a:avLst/>
          </a:prstGeom>
          <a:ln>
            <a:noFill/>
          </a:ln>
        </p:spPr>
      </p:pic>
      <p:pic>
        <p:nvPicPr>
          <p:cNvPr id="5" name="Picture 4" descr="A black and white rectangular box with white text&#10;&#10;Description automatically generated">
            <a:extLst>
              <a:ext uri="{FF2B5EF4-FFF2-40B4-BE49-F238E27FC236}">
                <a16:creationId xmlns:a16="http://schemas.microsoft.com/office/drawing/2014/main" id="{C0151041-0D3A-C77C-2336-7B80EE1B3D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4991" y="3086217"/>
            <a:ext cx="1458700" cy="1438298"/>
          </a:xfrm>
          <a:prstGeom prst="rect">
            <a:avLst/>
          </a:prstGeom>
        </p:spPr>
      </p:pic>
      <p:sp>
        <p:nvSpPr>
          <p:cNvPr id="7" name="Rectangle 6">
            <a:extLst>
              <a:ext uri="{FF2B5EF4-FFF2-40B4-BE49-F238E27FC236}">
                <a16:creationId xmlns:a16="http://schemas.microsoft.com/office/drawing/2014/main" id="{A50D3683-6D04-F12B-1589-84949A286FD3}"/>
              </a:ext>
            </a:extLst>
          </p:cNvPr>
          <p:cNvSpPr/>
          <p:nvPr/>
        </p:nvSpPr>
        <p:spPr>
          <a:xfrm>
            <a:off x="628768" y="2938897"/>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itle 3">
            <a:extLst>
              <a:ext uri="{FF2B5EF4-FFF2-40B4-BE49-F238E27FC236}">
                <a16:creationId xmlns:a16="http://schemas.microsoft.com/office/drawing/2014/main" id="{3D0E3495-DEFE-B757-7151-42DFB1706959}"/>
              </a:ext>
            </a:extLst>
          </p:cNvPr>
          <p:cNvSpPr>
            <a:spLocks noGrp="1"/>
          </p:cNvSpPr>
          <p:nvPr>
            <p:ph type="title"/>
          </p:nvPr>
        </p:nvSpPr>
        <p:spPr>
          <a:xfrm>
            <a:off x="439020" y="613664"/>
            <a:ext cx="11417697" cy="654856"/>
          </a:xfrm>
        </p:spPr>
        <p:txBody>
          <a:bodyPr>
            <a:normAutofit/>
          </a:bodyPr>
          <a:lstStyle/>
          <a:p>
            <a:r>
              <a:rPr lang="en-GB" dirty="0"/>
              <a:t>How to interpret charts in this report</a:t>
            </a:r>
          </a:p>
        </p:txBody>
      </p:sp>
    </p:spTree>
    <p:extLst>
      <p:ext uri="{BB962C8B-B14F-4D97-AF65-F5344CB8AC3E}">
        <p14:creationId xmlns:p14="http://schemas.microsoft.com/office/powerpoint/2010/main" val="782925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8B4044-748E-1A41-BE83-C81921BADF02}"/>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D9EA8432-5498-FA4D-15DD-89222F50DD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F21960D-4988-3657-ACE4-716D29236520}"/>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6907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7800D2B8-D4D6-2204-422F-6809E0948328}"/>
              </a:ext>
            </a:extLst>
          </p:cNvPr>
          <p:cNvSpPr>
            <a:spLocks noGrp="1"/>
          </p:cNvSpPr>
          <p:nvPr>
            <p:ph type="title"/>
          </p:nvPr>
        </p:nvSpPr>
        <p:spPr>
          <a:xfrm>
            <a:off x="419970" y="613664"/>
            <a:ext cx="11417697" cy="654856"/>
          </a:xfrm>
        </p:spPr>
        <p:txBody>
          <a:bodyPr>
            <a:normAutofit/>
          </a:bodyPr>
          <a:lstStyle/>
          <a:p>
            <a:r>
              <a:rPr lang="en-GB"/>
              <a:t>Section 1. </a:t>
            </a:r>
            <a:r>
              <a:rPr lang="en-US"/>
              <a:t>Support while waiting </a:t>
            </a:r>
            <a:endParaRPr lang="en-GB"/>
          </a:p>
        </p:txBody>
      </p:sp>
      <p:sp>
        <p:nvSpPr>
          <p:cNvPr id="2" name="Slide Number Placeholder 1">
            <a:extLst>
              <a:ext uri="{FF2B5EF4-FFF2-40B4-BE49-F238E27FC236}">
                <a16:creationId xmlns:a16="http://schemas.microsoft.com/office/drawing/2014/main" id="{98E17ADD-F76C-F92D-2215-8467CD20B4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1F698CD-7FFC-ADD4-4188-59D5642DA70D}"/>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5258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C84CC-BEEF-28CF-5EBB-FEF38249C60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96E928-23D5-C52B-0102-9BA6DFB583E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FAFFF0A-B9E1-428A-4029-F55DD0903A25}"/>
              </a:ext>
            </a:extLst>
          </p:cNvPr>
          <p:cNvGraphicFramePr>
            <a:graphicFrameLocks noGrp="1"/>
          </p:cNvGraphicFramePr>
          <p:nvPr>
            <p:extLst>
              <p:ext uri="{D42A27DB-BD31-4B8C-83A1-F6EECF244321}">
                <p14:modId xmlns:p14="http://schemas.microsoft.com/office/powerpoint/2010/main" val="3352873447"/>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E7F51762-B7FB-D07C-506D-708B9E134EB5}"/>
              </a:ext>
            </a:extLst>
          </p:cNvPr>
          <p:cNvSpPr txBox="1"/>
          <p:nvPr/>
        </p:nvSpPr>
        <p:spPr>
          <a:xfrm>
            <a:off x="363640" y="3423146"/>
            <a:ext cx="1707950" cy="5078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Q7. </a:t>
            </a:r>
            <a:r>
              <a:rPr lang="en-GB" sz="900" dirty="0"/>
              <a:t>Was the support offered appropriate for your mental health needs?</a:t>
            </a:r>
            <a:endParaRPr lang="en-GB" dirty="0"/>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492DD716-486B-B410-E486-FED89EEBA04E}"/>
              </a:ext>
            </a:extLst>
          </p:cNvPr>
          <p:cNvGrpSpPr/>
          <p:nvPr/>
        </p:nvGrpSpPr>
        <p:grpSpPr>
          <a:xfrm>
            <a:off x="162537" y="1360256"/>
            <a:ext cx="8280000" cy="1796400"/>
            <a:chOff x="361028" y="1452764"/>
            <a:chExt cx="8280000" cy="1538336"/>
          </a:xfrm>
        </p:grpSpPr>
        <p:graphicFrame>
          <p:nvGraphicFramePr>
            <p:cNvPr id="9" name="Q6">
              <a:extLst>
                <a:ext uri="{FF2B5EF4-FFF2-40B4-BE49-F238E27FC236}">
                  <a16:creationId xmlns:a16="http://schemas.microsoft.com/office/drawing/2014/main" id="{B0D65F46-2E70-8AB2-B042-E303468C1786}"/>
                </a:ext>
              </a:extLst>
            </p:cNvPr>
            <p:cNvGraphicFramePr/>
            <p:nvPr>
              <p:extLst>
                <p:ext uri="{D42A27DB-BD31-4B8C-83A1-F6EECF244321}">
                  <p14:modId xmlns:p14="http://schemas.microsoft.com/office/powerpoint/2010/main" val="147065562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AD1FBDA-4C93-04C4-670A-998C7BE0FF89}"/>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A0EF4D8-5DED-0773-F5FD-28B28C7AD17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8F0D3B9-F0C5-2D56-590E-0A057CDC2D91}"/>
              </a:ext>
            </a:extLst>
          </p:cNvPr>
          <p:cNvSpPr>
            <a:spLocks noGrp="1"/>
          </p:cNvSpPr>
          <p:nvPr>
            <p:ph type="title"/>
          </p:nvPr>
        </p:nvSpPr>
        <p:spPr>
          <a:xfrm>
            <a:off x="419970" y="613664"/>
            <a:ext cx="11417697" cy="654856"/>
          </a:xfrm>
        </p:spPr>
        <p:txBody>
          <a:bodyPr/>
          <a:lstStyle/>
          <a:p>
            <a:r>
              <a:rPr lang="en-GB" dirty="0"/>
              <a:t>Section 1. </a:t>
            </a:r>
            <a:r>
              <a:rPr lang="en-US" dirty="0"/>
              <a:t>Support while waiting </a:t>
            </a:r>
            <a:r>
              <a:rPr lang="en-GB" dirty="0"/>
              <a:t>(continued)</a:t>
            </a:r>
          </a:p>
        </p:txBody>
      </p:sp>
      <p:graphicFrame>
        <p:nvGraphicFramePr>
          <p:cNvPr id="3" name="Q7" descr="Bar chart showing breakdown of length of stay for this NHS trust.">
            <a:extLst>
              <a:ext uri="{FF2B5EF4-FFF2-40B4-BE49-F238E27FC236}">
                <a16:creationId xmlns:a16="http://schemas.microsoft.com/office/drawing/2014/main" id="{C9004CB6-FD89-4DF6-36D4-6583C78E2201}"/>
              </a:ext>
            </a:extLst>
          </p:cNvPr>
          <p:cNvGraphicFramePr/>
          <p:nvPr>
            <p:extLst>
              <p:ext uri="{D42A27DB-BD31-4B8C-83A1-F6EECF244321}">
                <p14:modId xmlns:p14="http://schemas.microsoft.com/office/powerpoint/2010/main" val="3551396584"/>
              </p:ext>
            </p:extLst>
          </p:nvPr>
        </p:nvGraphicFramePr>
        <p:xfrm>
          <a:off x="1236883" y="3161925"/>
          <a:ext cx="8244000" cy="11664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B7A143B7-F423-8DCA-0C72-BBED071688FC}"/>
              </a:ext>
            </a:extLst>
          </p:cNvPr>
          <p:cNvSpPr txBox="1"/>
          <p:nvPr/>
        </p:nvSpPr>
        <p:spPr>
          <a:xfrm>
            <a:off x="683693" y="6074747"/>
            <a:ext cx="9812030" cy="646331"/>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Q7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2270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4B8F735-592B-D44C-A3B9-CE3D252A8761}"/>
              </a:ext>
            </a:extLst>
          </p:cNvPr>
          <p:cNvSpPr>
            <a:spLocks noGrp="1"/>
          </p:cNvSpPr>
          <p:nvPr>
            <p:ph type="title"/>
          </p:nvPr>
        </p:nvSpPr>
        <p:spPr>
          <a:xfrm>
            <a:off x="419970" y="623189"/>
            <a:ext cx="11417697" cy="654856"/>
          </a:xfrm>
        </p:spPr>
        <p:txBody>
          <a:bodyPr>
            <a:normAutofit/>
          </a:bodyPr>
          <a:lstStyle/>
          <a:p>
            <a:r>
              <a:rPr lang="en-GB"/>
              <a:t>Section 2. Mental Health Team </a:t>
            </a:r>
          </a:p>
        </p:txBody>
      </p:sp>
      <p:sp>
        <p:nvSpPr>
          <p:cNvPr id="6" name="TextBox 5">
            <a:extLst>
              <a:ext uri="{FF2B5EF4-FFF2-40B4-BE49-F238E27FC236}">
                <a16:creationId xmlns:a16="http://schemas.microsoft.com/office/drawing/2014/main" id="{61437CD1-91BB-7099-C797-2A4B715F88EA}"/>
              </a:ext>
            </a:extLst>
          </p:cNvPr>
          <p:cNvSpPr txBox="1"/>
          <p:nvPr/>
        </p:nvSpPr>
        <p:spPr>
          <a:xfrm>
            <a:off x="425225" y="1153140"/>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DE8FFC55-DFEF-A24E-94CB-B118A9D4870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2" descr="A bar chart showing the range of section scores for all NHS trusts for Section 1 (Health and social care workers).">
            <a:extLst>
              <a:ext uri="{FF2B5EF4-FFF2-40B4-BE49-F238E27FC236}">
                <a16:creationId xmlns:a16="http://schemas.microsoft.com/office/drawing/2014/main" id="{2E65A53E-309E-36A2-780E-26341F1DA6F2}"/>
              </a:ext>
            </a:extLst>
          </p:cNvPr>
          <p:cNvGraphicFramePr/>
          <p:nvPr>
            <p:extLst>
              <p:ext uri="{D42A27DB-BD31-4B8C-83A1-F6EECF244321}">
                <p14:modId xmlns:p14="http://schemas.microsoft.com/office/powerpoint/2010/main" val="272623920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C6D13395-6167-FB10-9E2C-81D6EE437B3C}"/>
              </a:ext>
            </a:extLst>
          </p:cNvPr>
          <p:cNvGraphicFramePr>
            <a:graphicFrameLocks noGrp="1"/>
          </p:cNvGraphicFramePr>
          <p:nvPr>
            <p:extLst>
              <p:ext uri="{D42A27DB-BD31-4B8C-83A1-F6EECF244321}">
                <p14:modId xmlns:p14="http://schemas.microsoft.com/office/powerpoint/2010/main" val="44292837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6.3</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399742E9-C281-16A9-65FA-5E5E66416C6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6185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6701D-4225-6A81-459A-60F81525893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76654A-5F7E-7F7C-5646-2E9370EB405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83B21B4-72EF-ACCD-EE48-BDCD1040E5AD}"/>
              </a:ext>
            </a:extLst>
          </p:cNvPr>
          <p:cNvGraphicFramePr>
            <a:graphicFrameLocks noGrp="1"/>
          </p:cNvGraphicFramePr>
          <p:nvPr>
            <p:extLst>
              <p:ext uri="{D42A27DB-BD31-4B8C-83A1-F6EECF244321}">
                <p14:modId xmlns:p14="http://schemas.microsoft.com/office/powerpoint/2010/main" val="2099576689"/>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F3F81C1-8A30-20B9-1BB2-6BECEBF08F18}"/>
              </a:ext>
            </a:extLst>
          </p:cNvPr>
          <p:cNvGrpSpPr/>
          <p:nvPr/>
        </p:nvGrpSpPr>
        <p:grpSpPr>
          <a:xfrm>
            <a:off x="162537" y="1360256"/>
            <a:ext cx="8280000" cy="1796400"/>
            <a:chOff x="361028" y="1452764"/>
            <a:chExt cx="8280000" cy="1538336"/>
          </a:xfrm>
        </p:grpSpPr>
        <p:graphicFrame>
          <p:nvGraphicFramePr>
            <p:cNvPr id="9" name="Q8">
              <a:extLst>
                <a:ext uri="{FF2B5EF4-FFF2-40B4-BE49-F238E27FC236}">
                  <a16:creationId xmlns:a16="http://schemas.microsoft.com/office/drawing/2014/main" id="{3B80D168-0A39-EF2C-EFE8-29D134BCE124}"/>
                </a:ext>
              </a:extLst>
            </p:cNvPr>
            <p:cNvGraphicFramePr/>
            <p:nvPr>
              <p:extLst>
                <p:ext uri="{D42A27DB-BD31-4B8C-83A1-F6EECF244321}">
                  <p14:modId xmlns:p14="http://schemas.microsoft.com/office/powerpoint/2010/main" val="336279524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2D90DD21-7B44-5E64-DC90-53188A49C1A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76AABD42-1F92-36C9-3164-FFE31B791E5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52880AB-41DE-5758-5EEC-C6907195A9ED}"/>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1" descr="A chart showing how your Trust scored for Q13 compared with other trusts that took part; using the ‘expected range’ analysis technique. ">
            <a:extLst>
              <a:ext uri="{FF2B5EF4-FFF2-40B4-BE49-F238E27FC236}">
                <a16:creationId xmlns:a16="http://schemas.microsoft.com/office/drawing/2014/main" id="{41E358EB-4DC9-141D-D400-B53DE773743F}"/>
              </a:ext>
            </a:extLst>
          </p:cNvPr>
          <p:cNvGraphicFramePr>
            <a:graphicFrameLocks/>
          </p:cNvGraphicFramePr>
          <p:nvPr>
            <p:extLst>
              <p:ext uri="{D42A27DB-BD31-4B8C-83A1-F6EECF244321}">
                <p14:modId xmlns:p14="http://schemas.microsoft.com/office/powerpoint/2010/main" val="99454787"/>
              </p:ext>
            </p:extLst>
          </p:nvPr>
        </p:nvGraphicFramePr>
        <p:xfrm>
          <a:off x="196010" y="5067980"/>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0" descr="A chart showing how your Trust scored for Q13 compared with other trusts that took part; using the ‘expected range’ analysis technique. ">
            <a:extLst>
              <a:ext uri="{FF2B5EF4-FFF2-40B4-BE49-F238E27FC236}">
                <a16:creationId xmlns:a16="http://schemas.microsoft.com/office/drawing/2014/main" id="{69CBC6A6-73CF-350A-3559-86CE256DE881}"/>
              </a:ext>
            </a:extLst>
          </p:cNvPr>
          <p:cNvGraphicFramePr/>
          <p:nvPr>
            <p:extLst>
              <p:ext uri="{D42A27DB-BD31-4B8C-83A1-F6EECF244321}">
                <p14:modId xmlns:p14="http://schemas.microsoft.com/office/powerpoint/2010/main" val="1595527350"/>
              </p:ext>
            </p:extLst>
          </p:nvPr>
        </p:nvGraphicFramePr>
        <p:xfrm>
          <a:off x="196010" y="4049024"/>
          <a:ext cx="8246527" cy="101895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9" descr="A chart showing how your Trust scored for Q12 compared with other trusts that took part; using the ‘expected range’ analysis technique. ">
            <a:extLst>
              <a:ext uri="{FF2B5EF4-FFF2-40B4-BE49-F238E27FC236}">
                <a16:creationId xmlns:a16="http://schemas.microsoft.com/office/drawing/2014/main" id="{234A5B72-FDDD-A5CA-8A43-59B973ED7CF2}"/>
              </a:ext>
            </a:extLst>
          </p:cNvPr>
          <p:cNvGraphicFramePr/>
          <p:nvPr>
            <p:extLst>
              <p:ext uri="{D42A27DB-BD31-4B8C-83A1-F6EECF244321}">
                <p14:modId xmlns:p14="http://schemas.microsoft.com/office/powerpoint/2010/main" val="3631888515"/>
              </p:ext>
            </p:extLst>
          </p:nvPr>
        </p:nvGraphicFramePr>
        <p:xfrm>
          <a:off x="196010" y="2894893"/>
          <a:ext cx="8246527" cy="115413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5116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17856-CDA6-DCE6-3944-1F9610F7E1E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83594C-5F1B-C2B2-1234-83D7CD8F08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6D1CE55-F02D-D108-17D6-FD81DC4040C7}"/>
              </a:ext>
            </a:extLst>
          </p:cNvPr>
          <p:cNvGraphicFramePr>
            <a:graphicFrameLocks noGrp="1"/>
          </p:cNvGraphicFramePr>
          <p:nvPr>
            <p:extLst>
              <p:ext uri="{D42A27DB-BD31-4B8C-83A1-F6EECF244321}">
                <p14:modId xmlns:p14="http://schemas.microsoft.com/office/powerpoint/2010/main" val="3638352559"/>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6131FED6-31B6-4EE0-185A-B7DC8DD9442E}"/>
              </a:ext>
            </a:extLst>
          </p:cNvPr>
          <p:cNvSpPr txBox="1"/>
          <p:nvPr/>
        </p:nvSpPr>
        <p:spPr>
          <a:xfrm>
            <a:off x="363640" y="3251277"/>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Q13. Did your mental health team tell you who to contact if you had any questions or concerns about your care or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1F59206-35E6-E4E5-DC64-BD7BA5FBA3F3}"/>
              </a:ext>
            </a:extLst>
          </p:cNvPr>
          <p:cNvGrpSpPr/>
          <p:nvPr/>
        </p:nvGrpSpPr>
        <p:grpSpPr>
          <a:xfrm>
            <a:off x="162537" y="1360256"/>
            <a:ext cx="8280000" cy="1796400"/>
            <a:chOff x="361028" y="1452764"/>
            <a:chExt cx="8280000" cy="1538336"/>
          </a:xfrm>
        </p:grpSpPr>
        <p:graphicFrame>
          <p:nvGraphicFramePr>
            <p:cNvPr id="9" name="Q12">
              <a:extLst>
                <a:ext uri="{FF2B5EF4-FFF2-40B4-BE49-F238E27FC236}">
                  <a16:creationId xmlns:a16="http://schemas.microsoft.com/office/drawing/2014/main" id="{327FC3CE-EF4A-5280-34C4-391696822874}"/>
                </a:ext>
              </a:extLst>
            </p:cNvPr>
            <p:cNvGraphicFramePr/>
            <p:nvPr>
              <p:extLst>
                <p:ext uri="{D42A27DB-BD31-4B8C-83A1-F6EECF244321}">
                  <p14:modId xmlns:p14="http://schemas.microsoft.com/office/powerpoint/2010/main" val="354314766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4C7F801-DC91-1E3A-3303-6EE10EE0929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EF658D6-6EE7-29EF-174E-F0D30613F4E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158402-DC8C-8DDF-1CA8-74DA2C9B6671}"/>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3" descr="A chart showing how your Trust scored for Q13 compared with other trusts that took part; using the ‘expected range’ analysis technique. ">
            <a:extLst>
              <a:ext uri="{FF2B5EF4-FFF2-40B4-BE49-F238E27FC236}">
                <a16:creationId xmlns:a16="http://schemas.microsoft.com/office/drawing/2014/main" id="{BAAD636D-166B-07D7-D8C8-233D34F315C6}"/>
              </a:ext>
            </a:extLst>
          </p:cNvPr>
          <p:cNvGraphicFramePr>
            <a:graphicFrameLocks/>
          </p:cNvGraphicFramePr>
          <p:nvPr>
            <p:extLst>
              <p:ext uri="{D42A27DB-BD31-4B8C-83A1-F6EECF244321}">
                <p14:modId xmlns:p14="http://schemas.microsoft.com/office/powerpoint/2010/main" val="4170999138"/>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2050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19" name="Arrow: Right 18">
            <a:extLst>
              <a:ext uri="{FF2B5EF4-FFF2-40B4-BE49-F238E27FC236}">
                <a16:creationId xmlns:a16="http://schemas.microsoft.com/office/drawing/2014/main" id="{D7230408-CD21-2877-6775-1E44D18BAA96}"/>
              </a:ext>
              <a:ext uri="{C183D7F6-B498-43B3-948B-1728B52AA6E4}">
                <adec:decorative xmlns:adec="http://schemas.microsoft.com/office/drawing/2017/decorative" val="1"/>
              </a:ext>
            </a:extLst>
          </p:cNvPr>
          <p:cNvSpPr/>
          <p:nvPr/>
        </p:nvSpPr>
        <p:spPr>
          <a:xfrm>
            <a:off x="1113850" y="1130897"/>
            <a:ext cx="8896925"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hlinkClick r:id="rId3" action="ppaction://hlinksldjump"/>
            <a:extLst>
              <a:ext uri="{FF2B5EF4-FFF2-40B4-BE49-F238E27FC236}">
                <a16:creationId xmlns:a16="http://schemas.microsoft.com/office/drawing/2014/main" id="{CA47E0F6-A60A-2533-E3AF-0F7C780F194B}"/>
              </a:ext>
            </a:extLst>
          </p:cNvPr>
          <p:cNvSpPr/>
          <p:nvPr/>
        </p:nvSpPr>
        <p:spPr>
          <a:xfrm>
            <a:off x="7586779" y="2463024"/>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70" name="Rectangle 69">
            <a:hlinkClick r:id="rId4" action="ppaction://hlinksldjump"/>
            <a:extLst>
              <a:ext uri="{FF2B5EF4-FFF2-40B4-BE49-F238E27FC236}">
                <a16:creationId xmlns:a16="http://schemas.microsoft.com/office/drawing/2014/main" id="{20895154-2664-7279-1B9F-8FE045360736}"/>
              </a:ext>
            </a:extLst>
          </p:cNvPr>
          <p:cNvSpPr/>
          <p:nvPr/>
        </p:nvSpPr>
        <p:spPr>
          <a:xfrm>
            <a:off x="7586779" y="1919046"/>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2" name="Rectangle 61" descr="Appendix" title="Section 5">
            <a:hlinkClick r:id="rId5" action="ppaction://hlinksldjump"/>
            <a:extLst>
              <a:ext uri="{FF2B5EF4-FFF2-40B4-BE49-F238E27FC236}">
                <a16:creationId xmlns:a16="http://schemas.microsoft.com/office/drawing/2014/main" id="{47ED5B43-A3DC-EBD3-5876-65AB2EBC25D9}"/>
              </a:ext>
            </a:extLst>
          </p:cNvPr>
          <p:cNvSpPr/>
          <p:nvPr/>
        </p:nvSpPr>
        <p:spPr>
          <a:xfrm>
            <a:off x="7586780" y="1039969"/>
            <a:ext cx="1731875"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a:t>
            </a:r>
          </a:p>
          <a:p>
            <a:pPr algn="ctr"/>
            <a:r>
              <a:rPr lang="en-GB" sz="1200" b="1" dirty="0">
                <a:latin typeface="Arial" panose="020B0604020202020204" pitchFamily="34" charset="0"/>
                <a:cs typeface="Arial" panose="020B0604020202020204" pitchFamily="34" charset="0"/>
              </a:rPr>
              <a:t>Comparison to other trusts</a:t>
            </a:r>
          </a:p>
        </p:txBody>
      </p:sp>
      <p:sp>
        <p:nvSpPr>
          <p:cNvPr id="64" name="hyperlink_sh_3">
            <a:hlinkClick r:id="rId6" action="ppaction://hlinksldjump"/>
            <a:extLst>
              <a:ext uri="{FF2B5EF4-FFF2-40B4-BE49-F238E27FC236}">
                <a16:creationId xmlns:a16="http://schemas.microsoft.com/office/drawing/2014/main" id="{E4DA3A68-42BF-4F2D-5BD2-7DE22952CB96}"/>
              </a:ext>
            </a:extLst>
          </p:cNvPr>
          <p:cNvSpPr/>
          <p:nvPr/>
        </p:nvSpPr>
        <p:spPr>
          <a:xfrm>
            <a:off x="5545386" y="2921108"/>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63" name="hyperlink_sh_2">
            <a:hlinkClick r:id="rId7" action="ppaction://hlinksldjump"/>
            <a:extLst>
              <a:ext uri="{FF2B5EF4-FFF2-40B4-BE49-F238E27FC236}">
                <a16:creationId xmlns:a16="http://schemas.microsoft.com/office/drawing/2014/main" id="{B9564A00-C8CB-59DF-1DE0-C551C8C72309}"/>
              </a:ext>
            </a:extLst>
          </p:cNvPr>
          <p:cNvSpPr/>
          <p:nvPr/>
        </p:nvSpPr>
        <p:spPr>
          <a:xfrm>
            <a:off x="5545386" y="2377611"/>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1" name="hyperlink_sh_1">
            <a:hlinkClick r:id="rId8" action="ppaction://hlinksldjump"/>
            <a:extLst>
              <a:ext uri="{FF2B5EF4-FFF2-40B4-BE49-F238E27FC236}">
                <a16:creationId xmlns:a16="http://schemas.microsoft.com/office/drawing/2014/main" id="{6AA7EB0B-E76D-99CC-7AA4-4496B38FD70B}"/>
              </a:ext>
            </a:extLst>
          </p:cNvPr>
          <p:cNvSpPr/>
          <p:nvPr/>
        </p:nvSpPr>
        <p:spPr>
          <a:xfrm>
            <a:off x="5551532" y="1931954"/>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sp>
        <p:nvSpPr>
          <p:cNvPr id="60" name="Rectangle 59" descr="Benchmarking" title="Section 3">
            <a:hlinkClick r:id="rId9" action="ppaction://hlinksldjump"/>
            <a:extLst>
              <a:ext uri="{FF2B5EF4-FFF2-40B4-BE49-F238E27FC236}">
                <a16:creationId xmlns:a16="http://schemas.microsoft.com/office/drawing/2014/main" id="{E5131ED1-8797-084F-9EDF-921462C80672}"/>
              </a:ext>
            </a:extLst>
          </p:cNvPr>
          <p:cNvSpPr/>
          <p:nvPr/>
        </p:nvSpPr>
        <p:spPr>
          <a:xfrm>
            <a:off x="5551532" y="1030405"/>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3.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57" name="Rectangle 56">
            <a:hlinkClick r:id="rId10" action="ppaction://hlinksldjump"/>
            <a:extLst>
              <a:ext uri="{FF2B5EF4-FFF2-40B4-BE49-F238E27FC236}">
                <a16:creationId xmlns:a16="http://schemas.microsoft.com/office/drawing/2014/main" id="{7946DD29-A98D-A9DF-B7F0-182004EAE0E2}"/>
              </a:ext>
            </a:extLst>
          </p:cNvPr>
          <p:cNvSpPr/>
          <p:nvPr/>
        </p:nvSpPr>
        <p:spPr>
          <a:xfrm>
            <a:off x="3524313" y="3779421"/>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56" name="Rectangle 55">
            <a:hlinkClick r:id="rId11" action="ppaction://hlinksldjump"/>
            <a:extLst>
              <a:ext uri="{FF2B5EF4-FFF2-40B4-BE49-F238E27FC236}">
                <a16:creationId xmlns:a16="http://schemas.microsoft.com/office/drawing/2014/main" id="{32EB8984-D67D-DE04-2AFA-52111A9F37A4}"/>
              </a:ext>
            </a:extLst>
          </p:cNvPr>
          <p:cNvSpPr/>
          <p:nvPr/>
        </p:nvSpPr>
        <p:spPr>
          <a:xfrm>
            <a:off x="3524313" y="3234059"/>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4" name="Rectangle 53">
            <a:hlinkClick r:id="rId12" action="ppaction://hlinksldjump"/>
            <a:extLst>
              <a:ext uri="{FF2B5EF4-FFF2-40B4-BE49-F238E27FC236}">
                <a16:creationId xmlns:a16="http://schemas.microsoft.com/office/drawing/2014/main" id="{7037309C-C89F-69A7-16DE-A0BD93A6C671}"/>
              </a:ext>
            </a:extLst>
          </p:cNvPr>
          <p:cNvSpPr/>
          <p:nvPr/>
        </p:nvSpPr>
        <p:spPr>
          <a:xfrm>
            <a:off x="3524313" y="280279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charts in this report</a:t>
            </a:r>
          </a:p>
        </p:txBody>
      </p:sp>
      <p:sp>
        <p:nvSpPr>
          <p:cNvPr id="58" name="Rectangle 57">
            <a:hlinkClick r:id="rId13" action="ppaction://hlinksldjump"/>
            <a:extLst>
              <a:ext uri="{FF2B5EF4-FFF2-40B4-BE49-F238E27FC236}">
                <a16:creationId xmlns:a16="http://schemas.microsoft.com/office/drawing/2014/main" id="{7A113C48-1EDE-B9D1-43AC-A076AB15AD92}"/>
              </a:ext>
            </a:extLst>
          </p:cNvPr>
          <p:cNvSpPr/>
          <p:nvPr/>
        </p:nvSpPr>
        <p:spPr>
          <a:xfrm>
            <a:off x="3527428" y="2359725"/>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55" name="Rectangle 54" descr="Benchmarking" title="Section 3">
            <a:hlinkClick r:id="rId14" action="ppaction://hlinksldjump"/>
            <a:extLst>
              <a:ext uri="{FF2B5EF4-FFF2-40B4-BE49-F238E27FC236}">
                <a16:creationId xmlns:a16="http://schemas.microsoft.com/office/drawing/2014/main" id="{8C6B4643-7CAD-7B6C-301A-DEB184F577A4}"/>
              </a:ext>
            </a:extLst>
          </p:cNvPr>
          <p:cNvSpPr/>
          <p:nvPr/>
        </p:nvSpPr>
        <p:spPr>
          <a:xfrm>
            <a:off x="3527152" y="1039969"/>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52" name="Rectangle 51">
            <a:hlinkClick r:id="rId15" action="ppaction://hlinksldjump"/>
            <a:extLst>
              <a:ext uri="{FF2B5EF4-FFF2-40B4-BE49-F238E27FC236}">
                <a16:creationId xmlns:a16="http://schemas.microsoft.com/office/drawing/2014/main" id="{49F56C13-0350-B8B1-4CFA-869BD9369636}"/>
              </a:ext>
            </a:extLst>
          </p:cNvPr>
          <p:cNvSpPr>
            <a:spLocks/>
          </p:cNvSpPr>
          <p:nvPr/>
        </p:nvSpPr>
        <p:spPr>
          <a:xfrm>
            <a:off x="1537614" y="2802395"/>
            <a:ext cx="1727999"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sp>
        <p:nvSpPr>
          <p:cNvPr id="50" name="Rectangle 49">
            <a:hlinkClick r:id="rId16" action="ppaction://hlinksldjump"/>
            <a:extLst>
              <a:ext uri="{FF2B5EF4-FFF2-40B4-BE49-F238E27FC236}">
                <a16:creationId xmlns:a16="http://schemas.microsoft.com/office/drawing/2014/main" id="{FBA58440-8B89-570D-2B18-16AAD5083349}"/>
              </a:ext>
            </a:extLst>
          </p:cNvPr>
          <p:cNvSpPr>
            <a:spLocks/>
          </p:cNvSpPr>
          <p:nvPr/>
        </p:nvSpPr>
        <p:spPr>
          <a:xfrm>
            <a:off x="1533737" y="2357978"/>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36" name="Rectangle 35">
            <a:hlinkClick r:id="rId17" action="ppaction://hlinksldjump"/>
            <a:extLst>
              <a:ext uri="{FF2B5EF4-FFF2-40B4-BE49-F238E27FC236}">
                <a16:creationId xmlns:a16="http://schemas.microsoft.com/office/drawing/2014/main" id="{D2E6A3CB-F679-860E-97C1-B4174CF4C7B3}"/>
              </a:ext>
            </a:extLst>
          </p:cNvPr>
          <p:cNvSpPr>
            <a:spLocks/>
          </p:cNvSpPr>
          <p:nvPr/>
        </p:nvSpPr>
        <p:spPr>
          <a:xfrm>
            <a:off x="1533737" y="1919046"/>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32" name="Rectangle 31" descr="Background &amp; methodology&#10;" title="Section 1">
            <a:hlinkClick r:id="rId18" action="ppaction://hlinksldjump"/>
            <a:extLst>
              <a:ext uri="{FF2B5EF4-FFF2-40B4-BE49-F238E27FC236}">
                <a16:creationId xmlns:a16="http://schemas.microsoft.com/office/drawing/2014/main" id="{DC539912-6884-1F53-CFEF-1E7A6D417768}"/>
              </a:ext>
            </a:extLst>
          </p:cNvPr>
          <p:cNvSpPr>
            <a:spLocks/>
          </p:cNvSpPr>
          <p:nvPr/>
        </p:nvSpPr>
        <p:spPr>
          <a:xfrm>
            <a:off x="1533737" y="1039969"/>
            <a:ext cx="1731876" cy="886454"/>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a:solidFill>
                  <a:srgbClr val="6D276A"/>
                </a:solidFill>
                <a:latin typeface="Arial" panose="020B0604020202020204" pitchFamily="34" charset="0"/>
                <a:cs typeface="Arial" panose="020B0604020202020204" pitchFamily="34" charset="0"/>
              </a:rPr>
              <a:t>Contents</a:t>
            </a:r>
          </a:p>
        </p:txBody>
      </p:sp>
      <p:sp>
        <p:nvSpPr>
          <p:cNvPr id="2" name="Rectangle 1">
            <a:hlinkClick r:id="rId19" action="ppaction://hlinksldjump"/>
            <a:extLst>
              <a:ext uri="{FF2B5EF4-FFF2-40B4-BE49-F238E27FC236}">
                <a16:creationId xmlns:a16="http://schemas.microsoft.com/office/drawing/2014/main" id="{1E72A525-6691-677B-DD72-1788FB6630C1}"/>
              </a:ext>
            </a:extLst>
          </p:cNvPr>
          <p:cNvSpPr>
            <a:spLocks/>
          </p:cNvSpPr>
          <p:nvPr/>
        </p:nvSpPr>
        <p:spPr>
          <a:xfrm>
            <a:off x="3527152" y="192483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How questions are scored</a:t>
            </a: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FD2951B-BD9F-672B-192C-12850F114EC1}"/>
              </a:ext>
            </a:extLst>
          </p:cNvPr>
          <p:cNvSpPr>
            <a:spLocks noGrp="1"/>
          </p:cNvSpPr>
          <p:nvPr>
            <p:ph type="title"/>
          </p:nvPr>
        </p:nvSpPr>
        <p:spPr>
          <a:xfrm>
            <a:off x="419970" y="613664"/>
            <a:ext cx="11417697" cy="654856"/>
          </a:xfrm>
        </p:spPr>
        <p:txBody>
          <a:bodyPr>
            <a:normAutofit/>
          </a:bodyPr>
          <a:lstStyle/>
          <a:p>
            <a:r>
              <a:rPr lang="en-GB"/>
              <a:t>Section 3. Your care </a:t>
            </a:r>
          </a:p>
        </p:txBody>
      </p:sp>
      <p:sp>
        <p:nvSpPr>
          <p:cNvPr id="6" name="TextBox 5">
            <a:extLst>
              <a:ext uri="{FF2B5EF4-FFF2-40B4-BE49-F238E27FC236}">
                <a16:creationId xmlns:a16="http://schemas.microsoft.com/office/drawing/2014/main" id="{CBBD721C-638B-4489-0B84-1C028030D7FD}"/>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9EA5149-4F37-6217-33D7-00C18115323B}"/>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3" descr="A bar chart showing the range of section scores for all NHS trusts for Section 1 (Health and social care workers).">
            <a:extLst>
              <a:ext uri="{FF2B5EF4-FFF2-40B4-BE49-F238E27FC236}">
                <a16:creationId xmlns:a16="http://schemas.microsoft.com/office/drawing/2014/main" id="{A26280A8-4399-08D2-6320-B7839389EC15}"/>
              </a:ext>
            </a:extLst>
          </p:cNvPr>
          <p:cNvGraphicFramePr/>
          <p:nvPr>
            <p:extLst>
              <p:ext uri="{D42A27DB-BD31-4B8C-83A1-F6EECF244321}">
                <p14:modId xmlns:p14="http://schemas.microsoft.com/office/powerpoint/2010/main" val="48927551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77DC7EB-7C0B-4B85-E064-DA345A3B0297}"/>
              </a:ext>
            </a:extLst>
          </p:cNvPr>
          <p:cNvGraphicFramePr>
            <a:graphicFrameLocks noGrp="1"/>
          </p:cNvGraphicFramePr>
          <p:nvPr>
            <p:extLst>
              <p:ext uri="{D42A27DB-BD31-4B8C-83A1-F6EECF244321}">
                <p14:modId xmlns:p14="http://schemas.microsoft.com/office/powerpoint/2010/main" val="227892271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6.5</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73A3F22F-8084-F3E6-1C5D-AD61B3B897E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7343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53BFE-4319-8C29-797E-1B7E2C933EA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EDD6C3-47F3-0BC8-FB37-E4CCAFEB88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A8C3AB15-D2C2-F489-79D7-ADF0764CD6E6}"/>
              </a:ext>
            </a:extLst>
          </p:cNvPr>
          <p:cNvGraphicFramePr>
            <a:graphicFrameLocks noGrp="1"/>
          </p:cNvGraphicFramePr>
          <p:nvPr>
            <p:extLst>
              <p:ext uri="{D42A27DB-BD31-4B8C-83A1-F6EECF244321}">
                <p14:modId xmlns:p14="http://schemas.microsoft.com/office/powerpoint/2010/main" val="3275747553"/>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F83458DE-4613-8944-DA7E-24E8605A3DA5}"/>
              </a:ext>
            </a:extLst>
          </p:cNvPr>
          <p:cNvSpPr txBox="1"/>
          <p:nvPr/>
        </p:nvSpPr>
        <p:spPr>
          <a:xfrm>
            <a:off x="363640"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Q18. 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58C12C8-A4BD-8519-75DB-79F34BB28743}"/>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8E611E70-0FBA-D191-E493-9B6E84BBFCFB}"/>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Q16. Were you given a choice on how your care and treatment would be delivered?</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DBFF2C1-61C6-406C-B3C8-4BD160F94F10}"/>
              </a:ext>
            </a:extLst>
          </p:cNvPr>
          <p:cNvGrpSpPr/>
          <p:nvPr/>
        </p:nvGrpSpPr>
        <p:grpSpPr>
          <a:xfrm>
            <a:off x="162537" y="1360256"/>
            <a:ext cx="8280000" cy="1796400"/>
            <a:chOff x="361028" y="1452764"/>
            <a:chExt cx="8280000" cy="1538336"/>
          </a:xfrm>
        </p:grpSpPr>
        <p:graphicFrame>
          <p:nvGraphicFramePr>
            <p:cNvPr id="9" name="Q15">
              <a:extLst>
                <a:ext uri="{FF2B5EF4-FFF2-40B4-BE49-F238E27FC236}">
                  <a16:creationId xmlns:a16="http://schemas.microsoft.com/office/drawing/2014/main" id="{6B1C2400-6983-93E5-7AD9-4E7DE2561266}"/>
                </a:ext>
              </a:extLst>
            </p:cNvPr>
            <p:cNvGraphicFramePr/>
            <p:nvPr>
              <p:extLst>
                <p:ext uri="{D42A27DB-BD31-4B8C-83A1-F6EECF244321}">
                  <p14:modId xmlns:p14="http://schemas.microsoft.com/office/powerpoint/2010/main" val="178697779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0FC9089-4CEB-4A90-5823-46AC139A272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226B964-A6F2-6BC2-179C-1D85A98A04F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A6F3540-07D4-18E7-3905-63B75E57666C}"/>
              </a:ext>
            </a:extLst>
          </p:cNvPr>
          <p:cNvSpPr>
            <a:spLocks noGrp="1"/>
          </p:cNvSpPr>
          <p:nvPr>
            <p:ph type="title"/>
          </p:nvPr>
        </p:nvSpPr>
        <p:spPr>
          <a:xfrm>
            <a:off x="419970" y="613664"/>
            <a:ext cx="11417697" cy="654856"/>
          </a:xfrm>
        </p:spPr>
        <p:txBody>
          <a:bodyPr/>
          <a:lstStyle/>
          <a:p>
            <a:r>
              <a:rPr lang="en-GB" dirty="0"/>
              <a:t>Section 3. Your care (continued)</a:t>
            </a:r>
          </a:p>
        </p:txBody>
      </p:sp>
      <p:graphicFrame>
        <p:nvGraphicFramePr>
          <p:cNvPr id="3" name="Q18" descr="A chart showing how your Trust scored for Q13 compared with other trusts that took part; using the ‘expected range’ analysis technique. ">
            <a:extLst>
              <a:ext uri="{FF2B5EF4-FFF2-40B4-BE49-F238E27FC236}">
                <a16:creationId xmlns:a16="http://schemas.microsoft.com/office/drawing/2014/main" id="{7A824232-7453-03E0-C609-39C4F6EE2A69}"/>
              </a:ext>
            </a:extLst>
          </p:cNvPr>
          <p:cNvGraphicFramePr>
            <a:graphicFrameLocks/>
          </p:cNvGraphicFramePr>
          <p:nvPr>
            <p:extLst>
              <p:ext uri="{D42A27DB-BD31-4B8C-83A1-F6EECF244321}">
                <p14:modId xmlns:p14="http://schemas.microsoft.com/office/powerpoint/2010/main" val="1651870327"/>
              </p:ext>
            </p:extLst>
          </p:nvPr>
        </p:nvGraphicFramePr>
        <p:xfrm>
          <a:off x="196010" y="5035012"/>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7" descr="A chart showing how your Trust scored for Q13 compared with other trusts that took part; using the ‘expected range’ analysis technique. ">
            <a:extLst>
              <a:ext uri="{FF2B5EF4-FFF2-40B4-BE49-F238E27FC236}">
                <a16:creationId xmlns:a16="http://schemas.microsoft.com/office/drawing/2014/main" id="{9B8FA2AD-48E2-2EC7-BC92-BAE9A9BCA25D}"/>
              </a:ext>
            </a:extLst>
          </p:cNvPr>
          <p:cNvGraphicFramePr>
            <a:graphicFrameLocks/>
          </p:cNvGraphicFramePr>
          <p:nvPr>
            <p:extLst>
              <p:ext uri="{D42A27DB-BD31-4B8C-83A1-F6EECF244321}">
                <p14:modId xmlns:p14="http://schemas.microsoft.com/office/powerpoint/2010/main" val="1821898059"/>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16" descr="A chart showing how your Trust scored for Q13 compared with other trusts that took part; using the ‘expected range’ analysis technique. ">
            <a:extLst>
              <a:ext uri="{FF2B5EF4-FFF2-40B4-BE49-F238E27FC236}">
                <a16:creationId xmlns:a16="http://schemas.microsoft.com/office/drawing/2014/main" id="{DE9492E6-02C0-07A5-7AE7-2088F34BC6DD}"/>
              </a:ext>
            </a:extLst>
          </p:cNvPr>
          <p:cNvGraphicFramePr>
            <a:graphicFrameLocks/>
          </p:cNvGraphicFramePr>
          <p:nvPr>
            <p:extLst>
              <p:ext uri="{D42A27DB-BD31-4B8C-83A1-F6EECF244321}">
                <p14:modId xmlns:p14="http://schemas.microsoft.com/office/powerpoint/2010/main" val="4175965817"/>
              </p:ext>
            </p:extLst>
          </p:nvPr>
        </p:nvGraphicFramePr>
        <p:xfrm>
          <a:off x="196010" y="3051946"/>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58755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550A6-370C-A9FC-9589-D635EA3D6D4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556BE3-5AE7-7E0E-CCDA-8004AE978C7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B93CAF97-592C-0208-8337-2B3FC2C18DCA}"/>
              </a:ext>
            </a:extLst>
          </p:cNvPr>
          <p:cNvGraphicFramePr>
            <a:graphicFrameLocks noGrp="1"/>
          </p:cNvGraphicFramePr>
          <p:nvPr>
            <p:extLst>
              <p:ext uri="{D42A27DB-BD31-4B8C-83A1-F6EECF244321}">
                <p14:modId xmlns:p14="http://schemas.microsoft.com/office/powerpoint/2010/main" val="3480982521"/>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8603386-18B4-D70B-CA65-E7E5C3E3373C}"/>
              </a:ext>
            </a:extLst>
          </p:cNvPr>
          <p:cNvGrpSpPr/>
          <p:nvPr/>
        </p:nvGrpSpPr>
        <p:grpSpPr>
          <a:xfrm>
            <a:off x="162537" y="1360256"/>
            <a:ext cx="8280000" cy="1796400"/>
            <a:chOff x="361028" y="1452764"/>
            <a:chExt cx="8280000" cy="1538336"/>
          </a:xfrm>
        </p:grpSpPr>
        <p:graphicFrame>
          <p:nvGraphicFramePr>
            <p:cNvPr id="9" name="Q19">
              <a:extLst>
                <a:ext uri="{FF2B5EF4-FFF2-40B4-BE49-F238E27FC236}">
                  <a16:creationId xmlns:a16="http://schemas.microsoft.com/office/drawing/2014/main" id="{5A7D2D1D-7B03-20AD-30F6-F1CB528A2E0F}"/>
                </a:ext>
              </a:extLst>
            </p:cNvPr>
            <p:cNvGraphicFramePr/>
            <p:nvPr>
              <p:extLst>
                <p:ext uri="{D42A27DB-BD31-4B8C-83A1-F6EECF244321}">
                  <p14:modId xmlns:p14="http://schemas.microsoft.com/office/powerpoint/2010/main" val="107529225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FFC57735-4059-0FD1-90FC-EF4AD202E0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2744356-785D-8CE9-F54B-A4ACEDF65321}"/>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070018E-477A-B799-8770-0001850D2E1B}"/>
              </a:ext>
            </a:extLst>
          </p:cNvPr>
          <p:cNvSpPr>
            <a:spLocks noGrp="1"/>
          </p:cNvSpPr>
          <p:nvPr>
            <p:ph type="title"/>
          </p:nvPr>
        </p:nvSpPr>
        <p:spPr>
          <a:xfrm>
            <a:off x="419970" y="613664"/>
            <a:ext cx="11417697" cy="654856"/>
          </a:xfrm>
        </p:spPr>
        <p:txBody>
          <a:bodyPr/>
          <a:lstStyle/>
          <a:p>
            <a:r>
              <a:rPr lang="en-GB" dirty="0"/>
              <a:t>Section 3. Your care (continued)</a:t>
            </a:r>
          </a:p>
        </p:txBody>
      </p:sp>
    </p:spTree>
    <p:extLst>
      <p:ext uri="{BB962C8B-B14F-4D97-AF65-F5344CB8AC3E}">
        <p14:creationId xmlns:p14="http://schemas.microsoft.com/office/powerpoint/2010/main" val="2222366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3CEA8C5C-99E5-2115-480A-164E15E7D7C2}"/>
              </a:ext>
            </a:extLst>
          </p:cNvPr>
          <p:cNvSpPr>
            <a:spLocks noGrp="1"/>
          </p:cNvSpPr>
          <p:nvPr>
            <p:ph type="title"/>
          </p:nvPr>
        </p:nvSpPr>
        <p:spPr>
          <a:xfrm>
            <a:off x="419970" y="613664"/>
            <a:ext cx="11417697" cy="654856"/>
          </a:xfrm>
        </p:spPr>
        <p:txBody>
          <a:bodyPr>
            <a:normAutofit/>
          </a:bodyPr>
          <a:lstStyle/>
          <a:p>
            <a:r>
              <a:rPr lang="en-GB"/>
              <a:t>Section 4. Medication</a:t>
            </a:r>
          </a:p>
        </p:txBody>
      </p:sp>
      <p:sp>
        <p:nvSpPr>
          <p:cNvPr id="6" name="TextBox 5">
            <a:extLst>
              <a:ext uri="{FF2B5EF4-FFF2-40B4-BE49-F238E27FC236}">
                <a16:creationId xmlns:a16="http://schemas.microsoft.com/office/drawing/2014/main" id="{386B52AA-F9E5-13B1-1737-E71E535CC9C7}"/>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B665522-095B-84B4-F8BC-8B44E7F84ED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4" descr="A bar chart showing the range of section scores for all NHS trusts for Section 1 (Health and social care workers).">
            <a:extLst>
              <a:ext uri="{FF2B5EF4-FFF2-40B4-BE49-F238E27FC236}">
                <a16:creationId xmlns:a16="http://schemas.microsoft.com/office/drawing/2014/main" id="{B5F77B56-DAE1-C8FF-27F5-01244C5BC2B5}"/>
              </a:ext>
            </a:extLst>
          </p:cNvPr>
          <p:cNvGraphicFramePr/>
          <p:nvPr>
            <p:extLst>
              <p:ext uri="{D42A27DB-BD31-4B8C-83A1-F6EECF244321}">
                <p14:modId xmlns:p14="http://schemas.microsoft.com/office/powerpoint/2010/main" val="155049939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EBE0C87-18D7-C6F7-1EFE-B9FFEE45AFDC}"/>
              </a:ext>
            </a:extLst>
          </p:cNvPr>
          <p:cNvGraphicFramePr>
            <a:graphicFrameLocks noGrp="1"/>
          </p:cNvGraphicFramePr>
          <p:nvPr>
            <p:extLst>
              <p:ext uri="{D42A27DB-BD31-4B8C-83A1-F6EECF244321}">
                <p14:modId xmlns:p14="http://schemas.microsoft.com/office/powerpoint/2010/main" val="132937450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7.6</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Better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C6659488-706F-3134-C7D8-5955B15DCC0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5143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A20F6-4616-A0D8-D484-E4B379444B6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4110E0-C7E3-3164-904C-687A2A12CD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473F0EDF-94C5-985A-FE29-B13F875D5A12}"/>
              </a:ext>
            </a:extLst>
          </p:cNvPr>
          <p:cNvGraphicFramePr>
            <a:graphicFrameLocks noGrp="1"/>
          </p:cNvGraphicFramePr>
          <p:nvPr>
            <p:extLst>
              <p:ext uri="{D42A27DB-BD31-4B8C-83A1-F6EECF244321}">
                <p14:modId xmlns:p14="http://schemas.microsoft.com/office/powerpoint/2010/main" val="2503537586"/>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Much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7790628D-C3F7-5CE1-8EFC-665186AC3D3E}"/>
              </a:ext>
            </a:extLst>
          </p:cNvPr>
          <p:cNvSpPr txBox="1"/>
          <p:nvPr/>
        </p:nvSpPr>
        <p:spPr>
          <a:xfrm>
            <a:off x="363640" y="5256534"/>
            <a:ext cx="1707950" cy="7848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Q21_4. Have any of the following been discussed with you about your medication?</a:t>
            </a:r>
          </a:p>
          <a:p>
            <a:pPr algn="r">
              <a:defRPr/>
            </a:pPr>
            <a:r>
              <a:rPr lang="en-GB" sz="900" dirty="0">
                <a:latin typeface="Arial" panose="020B0604020202020204" pitchFamily="34" charset="0"/>
                <a:cs typeface="Arial" panose="020B0604020202020204" pitchFamily="34" charset="0"/>
              </a:rPr>
              <a:t>What will happen if I stop taking my medication</a:t>
            </a:r>
          </a:p>
        </p:txBody>
      </p:sp>
      <p:sp>
        <p:nvSpPr>
          <p:cNvPr id="16" name="TextBox 15">
            <a:extLst>
              <a:ext uri="{FF2B5EF4-FFF2-40B4-BE49-F238E27FC236}">
                <a16:creationId xmlns:a16="http://schemas.microsoft.com/office/drawing/2014/main" id="{98709FF9-43C0-E7A9-661C-CD348F59C144}"/>
              </a:ext>
            </a:extLst>
          </p:cNvPr>
          <p:cNvSpPr txBox="1"/>
          <p:nvPr/>
        </p:nvSpPr>
        <p:spPr>
          <a:xfrm>
            <a:off x="363640" y="4358263"/>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Q21_3. Have any of the following been discussed with you about your medication?</a:t>
            </a:r>
          </a:p>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Side effects of medication</a:t>
            </a:r>
          </a:p>
        </p:txBody>
      </p:sp>
      <p:sp>
        <p:nvSpPr>
          <p:cNvPr id="18" name="TextBox 17">
            <a:extLst>
              <a:ext uri="{FF2B5EF4-FFF2-40B4-BE49-F238E27FC236}">
                <a16:creationId xmlns:a16="http://schemas.microsoft.com/office/drawing/2014/main" id="{F4D09067-E4E2-DDD0-97DB-49A64EC83076}"/>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Q21_2. Have any of the following been discussed with you about your medication? Benefits of medication</a:t>
            </a: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143EADA-22ED-FA62-E568-2285242EB45D}"/>
              </a:ext>
            </a:extLst>
          </p:cNvPr>
          <p:cNvGrpSpPr/>
          <p:nvPr/>
        </p:nvGrpSpPr>
        <p:grpSpPr>
          <a:xfrm>
            <a:off x="162537" y="1360256"/>
            <a:ext cx="8280000" cy="1796400"/>
            <a:chOff x="361028" y="1452764"/>
            <a:chExt cx="8280000" cy="1538336"/>
          </a:xfrm>
        </p:grpSpPr>
        <p:graphicFrame>
          <p:nvGraphicFramePr>
            <p:cNvPr id="9" name="Q21_1">
              <a:extLst>
                <a:ext uri="{FF2B5EF4-FFF2-40B4-BE49-F238E27FC236}">
                  <a16:creationId xmlns:a16="http://schemas.microsoft.com/office/drawing/2014/main" id="{5464C973-AF37-ACFC-32D0-BB427D21D5FB}"/>
                </a:ext>
              </a:extLst>
            </p:cNvPr>
            <p:cNvGraphicFramePr/>
            <p:nvPr>
              <p:extLst>
                <p:ext uri="{D42A27DB-BD31-4B8C-83A1-F6EECF244321}">
                  <p14:modId xmlns:p14="http://schemas.microsoft.com/office/powerpoint/2010/main" val="162903202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58D5548-5E14-C17C-A732-17A0B770F9A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AE70373-E032-9E82-6CAF-07EC8898DB13}"/>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D4E26477-1585-FE73-35F7-AF62CAFE0671}"/>
              </a:ext>
            </a:extLst>
          </p:cNvPr>
          <p:cNvSpPr>
            <a:spLocks noGrp="1"/>
          </p:cNvSpPr>
          <p:nvPr>
            <p:ph type="title"/>
          </p:nvPr>
        </p:nvSpPr>
        <p:spPr>
          <a:xfrm>
            <a:off x="419970" y="613664"/>
            <a:ext cx="11417697" cy="654856"/>
          </a:xfrm>
        </p:spPr>
        <p:txBody>
          <a:bodyPr/>
          <a:lstStyle/>
          <a:p>
            <a:r>
              <a:rPr lang="en-GB" dirty="0"/>
              <a:t>Section 4. Medication (continued)</a:t>
            </a:r>
          </a:p>
        </p:txBody>
      </p:sp>
      <p:graphicFrame>
        <p:nvGraphicFramePr>
          <p:cNvPr id="3" name="Q21_3" descr="A chart showing how your Trust scored for Q13 compared with other trusts that took part; using the ‘expected range’ analysis technique. ">
            <a:extLst>
              <a:ext uri="{FF2B5EF4-FFF2-40B4-BE49-F238E27FC236}">
                <a16:creationId xmlns:a16="http://schemas.microsoft.com/office/drawing/2014/main" id="{AC35C015-B3C3-C475-C2FC-2B0454043B14}"/>
              </a:ext>
            </a:extLst>
          </p:cNvPr>
          <p:cNvGraphicFramePr>
            <a:graphicFrameLocks/>
          </p:cNvGraphicFramePr>
          <p:nvPr>
            <p:extLst>
              <p:ext uri="{D42A27DB-BD31-4B8C-83A1-F6EECF244321}">
                <p14:modId xmlns:p14="http://schemas.microsoft.com/office/powerpoint/2010/main" val="3941412118"/>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1_4" descr="A chart showing how your Trust scored for Q13 compared with other trusts that took part; using the ‘expected range’ analysis technique. ">
            <a:extLst>
              <a:ext uri="{FF2B5EF4-FFF2-40B4-BE49-F238E27FC236}">
                <a16:creationId xmlns:a16="http://schemas.microsoft.com/office/drawing/2014/main" id="{E084C2F9-6084-2894-C495-1EC90A183D83}"/>
              </a:ext>
            </a:extLst>
          </p:cNvPr>
          <p:cNvGraphicFramePr>
            <a:graphicFrameLocks/>
          </p:cNvGraphicFramePr>
          <p:nvPr>
            <p:extLst>
              <p:ext uri="{D42A27DB-BD31-4B8C-83A1-F6EECF244321}">
                <p14:modId xmlns:p14="http://schemas.microsoft.com/office/powerpoint/2010/main" val="1791703425"/>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21_2" descr="A chart showing how your Trust scored for Q13 compared with other trusts that took part; using the ‘expected range’ analysis technique. ">
            <a:extLst>
              <a:ext uri="{FF2B5EF4-FFF2-40B4-BE49-F238E27FC236}">
                <a16:creationId xmlns:a16="http://schemas.microsoft.com/office/drawing/2014/main" id="{39CC8D93-4FA0-FE30-BA71-1D43DC39383E}"/>
              </a:ext>
            </a:extLst>
          </p:cNvPr>
          <p:cNvGraphicFramePr>
            <a:graphicFrameLocks/>
          </p:cNvGraphicFramePr>
          <p:nvPr>
            <p:extLst>
              <p:ext uri="{D42A27DB-BD31-4B8C-83A1-F6EECF244321}">
                <p14:modId xmlns:p14="http://schemas.microsoft.com/office/powerpoint/2010/main" val="1715495134"/>
              </p:ext>
            </p:extLst>
          </p:nvPr>
        </p:nvGraphicFramePr>
        <p:xfrm>
          <a:off x="196010" y="3122049"/>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02190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BE8DF-BDE0-67B5-9A30-9C0615DEA14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AAA40F-F878-2201-0C9C-B64CB13CEAC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FFC29B33-BA73-5811-E3F4-9B41F948E087}"/>
              </a:ext>
            </a:extLst>
          </p:cNvPr>
          <p:cNvGraphicFramePr>
            <a:graphicFrameLocks noGrp="1"/>
          </p:cNvGraphicFramePr>
          <p:nvPr>
            <p:extLst>
              <p:ext uri="{D42A27DB-BD31-4B8C-83A1-F6EECF244321}">
                <p14:modId xmlns:p14="http://schemas.microsoft.com/office/powerpoint/2010/main" val="1453685370"/>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1FDB174D-7811-71A1-0DBF-7D1D90C3CA73}"/>
              </a:ext>
            </a:extLst>
          </p:cNvPr>
          <p:cNvGrpSpPr/>
          <p:nvPr/>
        </p:nvGrpSpPr>
        <p:grpSpPr>
          <a:xfrm>
            <a:off x="162537" y="1360256"/>
            <a:ext cx="8280000" cy="1796400"/>
            <a:chOff x="361028" y="1452764"/>
            <a:chExt cx="8280000" cy="1538336"/>
          </a:xfrm>
        </p:grpSpPr>
        <p:graphicFrame>
          <p:nvGraphicFramePr>
            <p:cNvPr id="9" name="Q22">
              <a:extLst>
                <a:ext uri="{FF2B5EF4-FFF2-40B4-BE49-F238E27FC236}">
                  <a16:creationId xmlns:a16="http://schemas.microsoft.com/office/drawing/2014/main" id="{9BC7C889-6DE4-6FE6-28E9-70688E90A1FC}"/>
                </a:ext>
              </a:extLst>
            </p:cNvPr>
            <p:cNvGraphicFramePr/>
            <p:nvPr>
              <p:extLst>
                <p:ext uri="{D42A27DB-BD31-4B8C-83A1-F6EECF244321}">
                  <p14:modId xmlns:p14="http://schemas.microsoft.com/office/powerpoint/2010/main" val="24174849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3A91C0C-F562-694E-A1FF-FFFE50B20E0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FCDCCB17-2544-CB2F-D5D2-857F6179F06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19DF3C9-B49B-871F-9EF7-1D255D6C3E34}"/>
              </a:ext>
            </a:extLst>
          </p:cNvPr>
          <p:cNvSpPr>
            <a:spLocks noGrp="1"/>
          </p:cNvSpPr>
          <p:nvPr>
            <p:ph type="title"/>
          </p:nvPr>
        </p:nvSpPr>
        <p:spPr>
          <a:xfrm>
            <a:off x="419970" y="613664"/>
            <a:ext cx="11417697" cy="654856"/>
          </a:xfrm>
        </p:spPr>
        <p:txBody>
          <a:bodyPr/>
          <a:lstStyle/>
          <a:p>
            <a:r>
              <a:rPr lang="en-GB" dirty="0"/>
              <a:t>Section 4. Medication (continued)</a:t>
            </a:r>
          </a:p>
        </p:txBody>
      </p:sp>
    </p:spTree>
    <p:extLst>
      <p:ext uri="{BB962C8B-B14F-4D97-AF65-F5344CB8AC3E}">
        <p14:creationId xmlns:p14="http://schemas.microsoft.com/office/powerpoint/2010/main" val="39444863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ED16D4-3166-800A-B041-9820929E71F2}"/>
              </a:ext>
            </a:extLst>
          </p:cNvPr>
          <p:cNvSpPr>
            <a:spLocks noGrp="1"/>
          </p:cNvSpPr>
          <p:nvPr>
            <p:ph type="title"/>
          </p:nvPr>
        </p:nvSpPr>
        <p:spPr>
          <a:xfrm>
            <a:off x="419970" y="613664"/>
            <a:ext cx="11417697" cy="654856"/>
          </a:xfrm>
        </p:spPr>
        <p:txBody>
          <a:bodyPr>
            <a:normAutofit/>
          </a:bodyPr>
          <a:lstStyle/>
          <a:p>
            <a:r>
              <a:rPr lang="en-US"/>
              <a:t>Section 5. Psychological therapies </a:t>
            </a:r>
            <a:endParaRPr lang="en-GB"/>
          </a:p>
        </p:txBody>
      </p:sp>
      <p:sp>
        <p:nvSpPr>
          <p:cNvPr id="6" name="TextBox 5">
            <a:extLst>
              <a:ext uri="{FF2B5EF4-FFF2-40B4-BE49-F238E27FC236}">
                <a16:creationId xmlns:a16="http://schemas.microsoft.com/office/drawing/2014/main" id="{666810B0-D596-6484-BCF8-0E69D87544C2}"/>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E8A9BD83-5E6E-F39C-856E-7F6651A9634C}"/>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5" descr="A bar chart showing the range of section scores for all NHS trusts for Section 1 (Health and social care workers).">
            <a:extLst>
              <a:ext uri="{FF2B5EF4-FFF2-40B4-BE49-F238E27FC236}">
                <a16:creationId xmlns:a16="http://schemas.microsoft.com/office/drawing/2014/main" id="{FDFB5513-0346-9D3F-EC3A-69D171760CCC}"/>
              </a:ext>
            </a:extLst>
          </p:cNvPr>
          <p:cNvGraphicFramePr/>
          <p:nvPr>
            <p:extLst>
              <p:ext uri="{D42A27DB-BD31-4B8C-83A1-F6EECF244321}">
                <p14:modId xmlns:p14="http://schemas.microsoft.com/office/powerpoint/2010/main" val="120649134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2E7AECC-2199-C834-99E9-FB6937109313}"/>
              </a:ext>
            </a:extLst>
          </p:cNvPr>
          <p:cNvGraphicFramePr>
            <a:graphicFrameLocks noGrp="1"/>
          </p:cNvGraphicFramePr>
          <p:nvPr>
            <p:extLst>
              <p:ext uri="{D42A27DB-BD31-4B8C-83A1-F6EECF244321}">
                <p14:modId xmlns:p14="http://schemas.microsoft.com/office/powerpoint/2010/main" val="222590268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8.8</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7013CF6-C760-24B2-8E85-462AF126154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39091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9167F-F1BE-8938-1C70-D58F6062DF1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4B83C1-5448-5E63-30DD-6122260AD8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13B0F651-0743-36EE-0F94-E80DE471DDB6}"/>
              </a:ext>
            </a:extLst>
          </p:cNvPr>
          <p:cNvGraphicFramePr>
            <a:graphicFrameLocks noGrp="1"/>
          </p:cNvGraphicFramePr>
          <p:nvPr>
            <p:extLst>
              <p:ext uri="{D42A27DB-BD31-4B8C-83A1-F6EECF244321}">
                <p14:modId xmlns:p14="http://schemas.microsoft.com/office/powerpoint/2010/main" val="2543628997"/>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CCD73FC5-6A13-B5EA-A914-AEE391A09E32}"/>
              </a:ext>
            </a:extLst>
          </p:cNvPr>
          <p:cNvGrpSpPr/>
          <p:nvPr/>
        </p:nvGrpSpPr>
        <p:grpSpPr>
          <a:xfrm>
            <a:off x="162537" y="1360256"/>
            <a:ext cx="8280000" cy="1796400"/>
            <a:chOff x="361028" y="1452764"/>
            <a:chExt cx="8280000" cy="1538336"/>
          </a:xfrm>
        </p:grpSpPr>
        <p:graphicFrame>
          <p:nvGraphicFramePr>
            <p:cNvPr id="9" name="Q25">
              <a:extLst>
                <a:ext uri="{FF2B5EF4-FFF2-40B4-BE49-F238E27FC236}">
                  <a16:creationId xmlns:a16="http://schemas.microsoft.com/office/drawing/2014/main" id="{2EABEC53-7A9C-70B3-C9E8-802D7BDC5AAC}"/>
                </a:ext>
              </a:extLst>
            </p:cNvPr>
            <p:cNvGraphicFramePr/>
            <p:nvPr>
              <p:extLst>
                <p:ext uri="{D42A27DB-BD31-4B8C-83A1-F6EECF244321}">
                  <p14:modId xmlns:p14="http://schemas.microsoft.com/office/powerpoint/2010/main" val="99907874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2858B83-5E6A-D8A4-4320-C1315601105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1044635E-1636-0DBE-BD1F-6B55E2967D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E2B461D-0F0D-C0B2-4D69-CD6E6AFABB61}"/>
              </a:ext>
            </a:extLst>
          </p:cNvPr>
          <p:cNvSpPr>
            <a:spLocks noGrp="1"/>
          </p:cNvSpPr>
          <p:nvPr>
            <p:ph type="title"/>
          </p:nvPr>
        </p:nvSpPr>
        <p:spPr>
          <a:xfrm>
            <a:off x="419970" y="613664"/>
            <a:ext cx="11417697" cy="654856"/>
          </a:xfrm>
        </p:spPr>
        <p:txBody>
          <a:bodyPr/>
          <a:lstStyle/>
          <a:p>
            <a:r>
              <a:rPr lang="en-GB" dirty="0"/>
              <a:t>Section </a:t>
            </a:r>
            <a:r>
              <a:rPr lang="en-US" dirty="0"/>
              <a:t>5. Psychological therapies </a:t>
            </a:r>
            <a:r>
              <a:rPr lang="en-GB" dirty="0"/>
              <a:t>(continued)</a:t>
            </a:r>
          </a:p>
        </p:txBody>
      </p:sp>
    </p:spTree>
    <p:extLst>
      <p:ext uri="{BB962C8B-B14F-4D97-AF65-F5344CB8AC3E}">
        <p14:creationId xmlns:p14="http://schemas.microsoft.com/office/powerpoint/2010/main" val="20353046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63055B9-2144-5181-CA14-4D95940767DC}"/>
              </a:ext>
            </a:extLst>
          </p:cNvPr>
          <p:cNvSpPr>
            <a:spLocks noGrp="1"/>
          </p:cNvSpPr>
          <p:nvPr>
            <p:ph type="title"/>
          </p:nvPr>
        </p:nvSpPr>
        <p:spPr>
          <a:xfrm>
            <a:off x="419970" y="613664"/>
            <a:ext cx="11417697" cy="654856"/>
          </a:xfrm>
        </p:spPr>
        <p:txBody>
          <a:bodyPr>
            <a:normAutofit/>
          </a:bodyPr>
          <a:lstStyle/>
          <a:p>
            <a:r>
              <a:rPr lang="en-US"/>
              <a:t>Section 6. Crisis care support </a:t>
            </a:r>
            <a:endParaRPr lang="en-GB"/>
          </a:p>
        </p:txBody>
      </p:sp>
      <p:sp>
        <p:nvSpPr>
          <p:cNvPr id="6" name="TextBox 5">
            <a:extLst>
              <a:ext uri="{FF2B5EF4-FFF2-40B4-BE49-F238E27FC236}">
                <a16:creationId xmlns:a16="http://schemas.microsoft.com/office/drawing/2014/main" id="{5CC1A78E-9DC5-B3FE-0518-82AF1C28AC98}"/>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4F3E3CA3-3683-F6A7-8D56-5052C244389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6" descr="A bar chart showing the range of section scores for all NHS trusts for Section 1 (Health and social care workers).">
            <a:extLst>
              <a:ext uri="{FF2B5EF4-FFF2-40B4-BE49-F238E27FC236}">
                <a16:creationId xmlns:a16="http://schemas.microsoft.com/office/drawing/2014/main" id="{00965099-0E3F-4C1D-1697-B03BAEE2E1B0}"/>
              </a:ext>
            </a:extLst>
          </p:cNvPr>
          <p:cNvGraphicFramePr/>
          <p:nvPr>
            <p:extLst>
              <p:ext uri="{D42A27DB-BD31-4B8C-83A1-F6EECF244321}">
                <p14:modId xmlns:p14="http://schemas.microsoft.com/office/powerpoint/2010/main" val="203973204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EA3F0DD-9F7D-CB96-65B8-6CB2C67FB64C}"/>
              </a:ext>
            </a:extLst>
          </p:cNvPr>
          <p:cNvGraphicFramePr>
            <a:graphicFrameLocks noGrp="1"/>
          </p:cNvGraphicFramePr>
          <p:nvPr>
            <p:extLst>
              <p:ext uri="{D42A27DB-BD31-4B8C-83A1-F6EECF244321}">
                <p14:modId xmlns:p14="http://schemas.microsoft.com/office/powerpoint/2010/main" val="132556446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4.3</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9D7DB082-075D-7E0E-51F9-3E8D0B6C8C9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31001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E7A61-7A86-61BB-0B3C-1E96459E96F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989A02-AE2C-C23B-C43A-7C8BE67182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C4EF6F5-3624-A137-1FC6-BE017F2725C4}"/>
              </a:ext>
            </a:extLst>
          </p:cNvPr>
          <p:cNvGraphicFramePr>
            <a:graphicFrameLocks noGrp="1"/>
          </p:cNvGraphicFramePr>
          <p:nvPr>
            <p:extLst>
              <p:ext uri="{D42A27DB-BD31-4B8C-83A1-F6EECF244321}">
                <p14:modId xmlns:p14="http://schemas.microsoft.com/office/powerpoint/2010/main" val="1348777602"/>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53B7F3AC-56D5-80A5-DDB6-8E395FAD90CD}"/>
              </a:ext>
            </a:extLst>
          </p:cNvPr>
          <p:cNvSpPr txBox="1"/>
          <p:nvPr/>
        </p:nvSpPr>
        <p:spPr>
          <a:xfrm>
            <a:off x="382908" y="3278196"/>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Q30. Did the NHS mental health team give your family or carer information or support whilst you were in crisis?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77889770-396F-1D52-858D-AD31F26401B0}"/>
              </a:ext>
            </a:extLst>
          </p:cNvPr>
          <p:cNvGrpSpPr/>
          <p:nvPr/>
        </p:nvGrpSpPr>
        <p:grpSpPr>
          <a:xfrm>
            <a:off x="162537" y="1360256"/>
            <a:ext cx="8280000" cy="1796400"/>
            <a:chOff x="361028" y="1452764"/>
            <a:chExt cx="8280000" cy="1538336"/>
          </a:xfrm>
        </p:grpSpPr>
        <p:graphicFrame>
          <p:nvGraphicFramePr>
            <p:cNvPr id="9" name="Q29">
              <a:extLst>
                <a:ext uri="{FF2B5EF4-FFF2-40B4-BE49-F238E27FC236}">
                  <a16:creationId xmlns:a16="http://schemas.microsoft.com/office/drawing/2014/main" id="{957B5863-D549-B765-180C-9C890B731721}"/>
                </a:ext>
              </a:extLst>
            </p:cNvPr>
            <p:cNvGraphicFramePr/>
            <p:nvPr>
              <p:extLst>
                <p:ext uri="{D42A27DB-BD31-4B8C-83A1-F6EECF244321}">
                  <p14:modId xmlns:p14="http://schemas.microsoft.com/office/powerpoint/2010/main" val="311924791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4FA43A5-D75A-5C5B-6B9B-C0AED1FD6B0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31751381-19C1-77F3-FE81-7673A95FA2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7F16D6D-945E-D883-0A3C-70232790D669}"/>
              </a:ext>
            </a:extLst>
          </p:cNvPr>
          <p:cNvSpPr>
            <a:spLocks noGrp="1"/>
          </p:cNvSpPr>
          <p:nvPr>
            <p:ph type="title"/>
          </p:nvPr>
        </p:nvSpPr>
        <p:spPr>
          <a:xfrm>
            <a:off x="419970" y="613664"/>
            <a:ext cx="11417697" cy="654856"/>
          </a:xfrm>
        </p:spPr>
        <p:txBody>
          <a:bodyPr/>
          <a:lstStyle/>
          <a:p>
            <a:r>
              <a:rPr lang="en-GB" dirty="0"/>
              <a:t>Section </a:t>
            </a:r>
            <a:r>
              <a:rPr lang="en-US" dirty="0"/>
              <a:t>6. Crisis care support </a:t>
            </a:r>
            <a:r>
              <a:rPr lang="en-GB" dirty="0"/>
              <a:t>(continued)</a:t>
            </a:r>
          </a:p>
        </p:txBody>
      </p:sp>
      <p:graphicFrame>
        <p:nvGraphicFramePr>
          <p:cNvPr id="3" name="Q30" descr="A chart showing how your Trust scored for Q13 compared with other trusts that took part; using the ‘expected range’ analysis technique. ">
            <a:extLst>
              <a:ext uri="{FF2B5EF4-FFF2-40B4-BE49-F238E27FC236}">
                <a16:creationId xmlns:a16="http://schemas.microsoft.com/office/drawing/2014/main" id="{1F7B7CC2-17F3-7A60-9E7B-A81E49A8E250}"/>
              </a:ext>
            </a:extLst>
          </p:cNvPr>
          <p:cNvGraphicFramePr>
            <a:graphicFrameLocks/>
          </p:cNvGraphicFramePr>
          <p:nvPr>
            <p:extLst>
              <p:ext uri="{D42A27DB-BD31-4B8C-83A1-F6EECF244321}">
                <p14:modId xmlns:p14="http://schemas.microsoft.com/office/powerpoint/2010/main" val="4214338205"/>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05253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89416" y="2321004"/>
            <a:ext cx="8723396" cy="1107996"/>
          </a:xfrm>
        </p:spPr>
        <p:txBody>
          <a:bodyPr/>
          <a:lstStyle/>
          <a:p>
            <a:r>
              <a:rPr lang="en-GB" b="1">
                <a:cs typeface="Arial" panose="020B0604020202020204" pitchFamily="34" charset="0"/>
              </a:rPr>
              <a:t>Background and methodology</a:t>
            </a:r>
            <a:endParaRPr lang="en-GB">
              <a:cs typeface="Arial" panose="020B0604020202020204" pitchFamily="34" charset="0"/>
            </a:endParaRPr>
          </a:p>
        </p:txBody>
      </p:sp>
      <p:sp>
        <p:nvSpPr>
          <p:cNvPr id="6" name="Title 4" descr="&#10;">
            <a:extLst>
              <a:ext uri="{FF2B5EF4-FFF2-40B4-BE49-F238E27FC236}">
                <a16:creationId xmlns:a16="http://schemas.microsoft.com/office/drawing/2014/main" id="{9B630DF5-C330-4F10-9713-5B0D755D8806}"/>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information on the 2025 Community mental health survey</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0E52A881-DBBA-93FD-6447-5D6E03A66196}"/>
              </a:ext>
            </a:extLst>
          </p:cNvPr>
          <p:cNvSpPr>
            <a:spLocks noGrp="1"/>
          </p:cNvSpPr>
          <p:nvPr>
            <p:ph type="title"/>
          </p:nvPr>
        </p:nvSpPr>
        <p:spPr>
          <a:xfrm>
            <a:off x="419970" y="613664"/>
            <a:ext cx="11417697" cy="654856"/>
          </a:xfrm>
        </p:spPr>
        <p:txBody>
          <a:bodyPr>
            <a:normAutofit/>
          </a:bodyPr>
          <a:lstStyle/>
          <a:p>
            <a:r>
              <a:rPr lang="en-US"/>
              <a:t>Section 7. Crisis care access </a:t>
            </a:r>
            <a:endParaRPr lang="en-GB"/>
          </a:p>
        </p:txBody>
      </p:sp>
      <p:sp>
        <p:nvSpPr>
          <p:cNvPr id="6" name="TextBox 5">
            <a:extLst>
              <a:ext uri="{FF2B5EF4-FFF2-40B4-BE49-F238E27FC236}">
                <a16:creationId xmlns:a16="http://schemas.microsoft.com/office/drawing/2014/main" id="{4BD1E858-132F-265B-E412-9D4DA448F2BE}"/>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0E0FF255-83B6-D2D4-8487-85151A87E405}"/>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7" descr="A bar chart showing the range of section scores for all NHS trusts for Section 1 (Health and social care workers).">
            <a:extLst>
              <a:ext uri="{FF2B5EF4-FFF2-40B4-BE49-F238E27FC236}">
                <a16:creationId xmlns:a16="http://schemas.microsoft.com/office/drawing/2014/main" id="{EB362AE3-036A-E8AE-C08B-D4EC2D872910}"/>
              </a:ext>
            </a:extLst>
          </p:cNvPr>
          <p:cNvGraphicFramePr/>
          <p:nvPr>
            <p:extLst>
              <p:ext uri="{D42A27DB-BD31-4B8C-83A1-F6EECF244321}">
                <p14:modId xmlns:p14="http://schemas.microsoft.com/office/powerpoint/2010/main" val="394756086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5D3C02B-DEBF-771B-A5A0-B49945F54BA8}"/>
              </a:ext>
            </a:extLst>
          </p:cNvPr>
          <p:cNvGraphicFramePr>
            <a:graphicFrameLocks noGrp="1"/>
          </p:cNvGraphicFramePr>
          <p:nvPr>
            <p:extLst>
              <p:ext uri="{D42A27DB-BD31-4B8C-83A1-F6EECF244321}">
                <p14:modId xmlns:p14="http://schemas.microsoft.com/office/powerpoint/2010/main" val="427592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7.2</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969D542-D119-CF81-09F0-970CB1AD5D6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6241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65635-4EE6-8173-47A2-F3DA039E4D8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FF98A9-1553-8593-7DEC-58BFEACA6C7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501699A-2666-B0E4-F185-558DC86A390E}"/>
              </a:ext>
            </a:extLst>
          </p:cNvPr>
          <p:cNvGraphicFramePr>
            <a:graphicFrameLocks noGrp="1"/>
          </p:cNvGraphicFramePr>
          <p:nvPr>
            <p:extLst>
              <p:ext uri="{D42A27DB-BD31-4B8C-83A1-F6EECF244321}">
                <p14:modId xmlns:p14="http://schemas.microsoft.com/office/powerpoint/2010/main" val="2127233775"/>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7E7B8B5E-722E-5882-E4B4-2D03766DA4C0}"/>
              </a:ext>
            </a:extLst>
          </p:cNvPr>
          <p:cNvSpPr txBox="1"/>
          <p:nvPr/>
        </p:nvSpPr>
        <p:spPr>
          <a:xfrm>
            <a:off x="382908" y="3239680"/>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Q28. Thinking about the last time you contacted NHS mental health crisis support, how do you feel about the length of time it took you to get through to someone?</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D626C08-D073-D453-4A05-E2623CF82532}"/>
              </a:ext>
            </a:extLst>
          </p:cNvPr>
          <p:cNvGrpSpPr/>
          <p:nvPr/>
        </p:nvGrpSpPr>
        <p:grpSpPr>
          <a:xfrm>
            <a:off x="162537" y="1360256"/>
            <a:ext cx="8280000" cy="1796400"/>
            <a:chOff x="361028" y="1452764"/>
            <a:chExt cx="8280000" cy="1538336"/>
          </a:xfrm>
        </p:grpSpPr>
        <p:graphicFrame>
          <p:nvGraphicFramePr>
            <p:cNvPr id="9" name="Q26">
              <a:extLst>
                <a:ext uri="{FF2B5EF4-FFF2-40B4-BE49-F238E27FC236}">
                  <a16:creationId xmlns:a16="http://schemas.microsoft.com/office/drawing/2014/main" id="{882A32F4-803E-7223-AAE0-D6F55BCBEC7D}"/>
                </a:ext>
              </a:extLst>
            </p:cNvPr>
            <p:cNvGraphicFramePr/>
            <p:nvPr>
              <p:extLst>
                <p:ext uri="{D42A27DB-BD31-4B8C-83A1-F6EECF244321}">
                  <p14:modId xmlns:p14="http://schemas.microsoft.com/office/powerpoint/2010/main" val="427977171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45F75C65-452A-9597-B80C-DB569CAE2FE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C2E8A127-B9A2-1E00-6240-CDC2365824A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59CFDB-3C94-9859-5E71-BE4BDA023E1C}"/>
              </a:ext>
            </a:extLst>
          </p:cNvPr>
          <p:cNvSpPr>
            <a:spLocks noGrp="1"/>
          </p:cNvSpPr>
          <p:nvPr>
            <p:ph type="title"/>
          </p:nvPr>
        </p:nvSpPr>
        <p:spPr>
          <a:xfrm>
            <a:off x="419970" y="613664"/>
            <a:ext cx="11417697" cy="654856"/>
          </a:xfrm>
        </p:spPr>
        <p:txBody>
          <a:bodyPr/>
          <a:lstStyle/>
          <a:p>
            <a:r>
              <a:rPr lang="en-GB" dirty="0"/>
              <a:t>Section </a:t>
            </a:r>
            <a:r>
              <a:rPr lang="en-US" dirty="0"/>
              <a:t>7. Crisis care access</a:t>
            </a:r>
            <a:r>
              <a:rPr lang="en-GB" dirty="0"/>
              <a:t> (continued)</a:t>
            </a:r>
          </a:p>
        </p:txBody>
      </p:sp>
      <p:graphicFrame>
        <p:nvGraphicFramePr>
          <p:cNvPr id="3" name="Q28" descr="A chart showing how your Trust scored for Q13 compared with other trusts that took part; using the ‘expected range’ analysis technique. ">
            <a:extLst>
              <a:ext uri="{FF2B5EF4-FFF2-40B4-BE49-F238E27FC236}">
                <a16:creationId xmlns:a16="http://schemas.microsoft.com/office/drawing/2014/main" id="{839A4E58-F3F7-0695-F726-E11CF48747BD}"/>
              </a:ext>
            </a:extLst>
          </p:cNvPr>
          <p:cNvGraphicFramePr>
            <a:graphicFrameLocks/>
          </p:cNvGraphicFramePr>
          <p:nvPr>
            <p:extLst>
              <p:ext uri="{D42A27DB-BD31-4B8C-83A1-F6EECF244321}">
                <p14:modId xmlns:p14="http://schemas.microsoft.com/office/powerpoint/2010/main" val="1940757615"/>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36426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42F52748-FB8B-E784-0943-1CCE3AB1C678}"/>
              </a:ext>
            </a:extLst>
          </p:cNvPr>
          <p:cNvSpPr>
            <a:spLocks noGrp="1"/>
          </p:cNvSpPr>
          <p:nvPr>
            <p:ph type="title"/>
          </p:nvPr>
        </p:nvSpPr>
        <p:spPr>
          <a:xfrm>
            <a:off x="419970" y="613664"/>
            <a:ext cx="11417697" cy="654856"/>
          </a:xfrm>
        </p:spPr>
        <p:txBody>
          <a:bodyPr>
            <a:normAutofit/>
          </a:bodyPr>
          <a:lstStyle/>
          <a:p>
            <a:r>
              <a:rPr lang="en-US"/>
              <a:t>Section 8. </a:t>
            </a:r>
            <a:r>
              <a:rPr lang="en-GB"/>
              <a:t>Support with other areas of life</a:t>
            </a:r>
          </a:p>
        </p:txBody>
      </p:sp>
      <p:sp>
        <p:nvSpPr>
          <p:cNvPr id="6" name="TextBox 5">
            <a:extLst>
              <a:ext uri="{FF2B5EF4-FFF2-40B4-BE49-F238E27FC236}">
                <a16:creationId xmlns:a16="http://schemas.microsoft.com/office/drawing/2014/main" id="{66F35336-77CF-479C-7D83-7B18821A2033}"/>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F1021E5-BA27-0111-2656-36373B2C13A9}"/>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8" descr="A bar chart showing the range of section scores for all NHS trusts for Section 1 (Health and social care workers).">
            <a:extLst>
              <a:ext uri="{FF2B5EF4-FFF2-40B4-BE49-F238E27FC236}">
                <a16:creationId xmlns:a16="http://schemas.microsoft.com/office/drawing/2014/main" id="{1AE807E4-F277-54B0-BE18-3B39B8EFCE6A}"/>
              </a:ext>
            </a:extLst>
          </p:cNvPr>
          <p:cNvGraphicFramePr/>
          <p:nvPr>
            <p:extLst>
              <p:ext uri="{D42A27DB-BD31-4B8C-83A1-F6EECF244321}">
                <p14:modId xmlns:p14="http://schemas.microsoft.com/office/powerpoint/2010/main" val="392123595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74C3F4E-0FCA-D489-B354-31CA8E9BBA73}"/>
              </a:ext>
            </a:extLst>
          </p:cNvPr>
          <p:cNvGraphicFramePr>
            <a:graphicFrameLocks noGrp="1"/>
          </p:cNvGraphicFramePr>
          <p:nvPr>
            <p:extLst>
              <p:ext uri="{D42A27DB-BD31-4B8C-83A1-F6EECF244321}">
                <p14:modId xmlns:p14="http://schemas.microsoft.com/office/powerpoint/2010/main" val="317683494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3.2</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Worse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AF251FF-E5C9-A827-ED2C-67742AACE22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6893133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0DF25-F5FC-DC81-5693-C91E1761BDF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1C0B74-93C0-C962-4573-31B874D55B7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DC42C901-5DAE-8DA8-BA22-84066959C2D7}"/>
              </a:ext>
            </a:extLst>
          </p:cNvPr>
          <p:cNvGraphicFramePr>
            <a:graphicFrameLocks noGrp="1"/>
          </p:cNvGraphicFramePr>
          <p:nvPr>
            <p:extLst>
              <p:ext uri="{D42A27DB-BD31-4B8C-83A1-F6EECF244321}">
                <p14:modId xmlns:p14="http://schemas.microsoft.com/office/powerpoint/2010/main" val="2533660512"/>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2.9</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511F0697-48DD-0DD0-A0A7-021A91EC95F4}"/>
              </a:ext>
            </a:extLst>
          </p:cNvPr>
          <p:cNvSpPr txBox="1"/>
          <p:nvPr/>
        </p:nvSpPr>
        <p:spPr>
          <a:xfrm>
            <a:off x="363640" y="5188443"/>
            <a:ext cx="1707950" cy="9233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Q32_3. In the last 12 months, did your NHS mental health team give you any help or advice with finding support for… Help with money or benefits  </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0C656E86-C221-66B1-C242-BB8F0A860BEE}"/>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fld id="{9C4D1575-63B3-4412-955C-E8805B384F29}" type="CELLRANGE">
              <a:rPr lang="en-GB" sz="900">
                <a:solidFill>
                  <a:prstClr val="black"/>
                </a:solidFill>
                <a:latin typeface="Arial" panose="020B0604020202020204" pitchFamily="34" charset="0"/>
                <a:cs typeface="Arial" panose="020B0604020202020204" pitchFamily="34" charset="0"/>
              </a:rPr>
              <a:pPr/>
              <a:t>Q32_2. In the last 12 months, did your NHS mental health team give you any help or advice with finding support for… Finding or keeping work</a:t>
            </a:fld>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1AE3060-C6C3-8F23-A81E-CC82C564A7CF}"/>
              </a:ext>
            </a:extLst>
          </p:cNvPr>
          <p:cNvSpPr txBox="1"/>
          <p:nvPr/>
        </p:nvSpPr>
        <p:spPr>
          <a:xfrm>
            <a:off x="363640" y="32036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Q32_1. In the last 12 months, did your NHS mental health team give you any help or advice with finding support for… Joining a group (e.g. art, sport etc)</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9AEBE42-E4FB-A9CF-EC4A-F4E7C8FEC193}"/>
              </a:ext>
            </a:extLst>
          </p:cNvPr>
          <p:cNvGrpSpPr/>
          <p:nvPr/>
        </p:nvGrpSpPr>
        <p:grpSpPr>
          <a:xfrm>
            <a:off x="162537" y="1360256"/>
            <a:ext cx="8280000" cy="1796400"/>
            <a:chOff x="361028" y="1452764"/>
            <a:chExt cx="8280000" cy="1538336"/>
          </a:xfrm>
        </p:grpSpPr>
        <p:graphicFrame>
          <p:nvGraphicFramePr>
            <p:cNvPr id="9" name="Q31">
              <a:extLst>
                <a:ext uri="{FF2B5EF4-FFF2-40B4-BE49-F238E27FC236}">
                  <a16:creationId xmlns:a16="http://schemas.microsoft.com/office/drawing/2014/main" id="{680094CC-799A-B4DB-D9BE-89B759DFA77C}"/>
                </a:ext>
              </a:extLst>
            </p:cNvPr>
            <p:cNvGraphicFramePr/>
            <p:nvPr>
              <p:extLst>
                <p:ext uri="{D42A27DB-BD31-4B8C-83A1-F6EECF244321}">
                  <p14:modId xmlns:p14="http://schemas.microsoft.com/office/powerpoint/2010/main" val="292692526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E3FA419-DC01-7837-B90B-1A289F8D4A5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023277A2-194E-FF69-9B5E-5981379A894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977A6C9-7278-2637-9CD1-4208F5E0CEBE}"/>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graphicFrame>
        <p:nvGraphicFramePr>
          <p:cNvPr id="3" name="Q32_3" descr="A chart showing how your Trust scored for Q13 compared with other trusts that took part; using the ‘expected range’ analysis technique. ">
            <a:extLst>
              <a:ext uri="{FF2B5EF4-FFF2-40B4-BE49-F238E27FC236}">
                <a16:creationId xmlns:a16="http://schemas.microsoft.com/office/drawing/2014/main" id="{B84E763F-038B-C37A-421B-426A2236FBBA}"/>
              </a:ext>
            </a:extLst>
          </p:cNvPr>
          <p:cNvGraphicFramePr>
            <a:graphicFrameLocks/>
          </p:cNvGraphicFramePr>
          <p:nvPr>
            <p:extLst>
              <p:ext uri="{D42A27DB-BD31-4B8C-83A1-F6EECF244321}">
                <p14:modId xmlns:p14="http://schemas.microsoft.com/office/powerpoint/2010/main" val="2956979470"/>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2_2" descr="A chart showing how your Trust scored for Q13 compared with other trusts that took part; using the ‘expected range’ analysis technique. ">
            <a:extLst>
              <a:ext uri="{FF2B5EF4-FFF2-40B4-BE49-F238E27FC236}">
                <a16:creationId xmlns:a16="http://schemas.microsoft.com/office/drawing/2014/main" id="{51249359-A66E-6478-495C-FC1DBE35ABE4}"/>
              </a:ext>
            </a:extLst>
          </p:cNvPr>
          <p:cNvGraphicFramePr>
            <a:graphicFrameLocks/>
          </p:cNvGraphicFramePr>
          <p:nvPr>
            <p:extLst>
              <p:ext uri="{D42A27DB-BD31-4B8C-83A1-F6EECF244321}">
                <p14:modId xmlns:p14="http://schemas.microsoft.com/office/powerpoint/2010/main" val="3861240576"/>
              </p:ext>
            </p:extLst>
          </p:nvPr>
        </p:nvGraphicFramePr>
        <p:xfrm>
          <a:off x="245289" y="405404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32_1" descr="A chart showing how your Trust scored for Q13 compared with other trusts that took part; using the ‘expected range’ analysis technique. ">
            <a:extLst>
              <a:ext uri="{FF2B5EF4-FFF2-40B4-BE49-F238E27FC236}">
                <a16:creationId xmlns:a16="http://schemas.microsoft.com/office/drawing/2014/main" id="{C9F55431-377A-467C-FD60-56BF0734153B}"/>
              </a:ext>
            </a:extLst>
          </p:cNvPr>
          <p:cNvGraphicFramePr>
            <a:graphicFrameLocks/>
          </p:cNvGraphicFramePr>
          <p:nvPr>
            <p:extLst>
              <p:ext uri="{D42A27DB-BD31-4B8C-83A1-F6EECF244321}">
                <p14:modId xmlns:p14="http://schemas.microsoft.com/office/powerpoint/2010/main" val="244164818"/>
              </p:ext>
            </p:extLst>
          </p:nvPr>
        </p:nvGraphicFramePr>
        <p:xfrm>
          <a:off x="253502" y="3043661"/>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89130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7AF7D-63C6-067C-5914-3065000D297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877199-2D0C-14CD-74A1-95CAFC2F825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82AF5DB6-175C-1250-B6DE-A9629B1D850C}"/>
              </a:ext>
            </a:extLst>
          </p:cNvPr>
          <p:cNvGraphicFramePr>
            <a:graphicFrameLocks noGrp="1"/>
          </p:cNvGraphicFramePr>
          <p:nvPr>
            <p:extLst>
              <p:ext uri="{D42A27DB-BD31-4B8C-83A1-F6EECF244321}">
                <p14:modId xmlns:p14="http://schemas.microsoft.com/office/powerpoint/2010/main" val="2306627087"/>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2397A30-A725-6ABA-86CD-52BAD3F27581}"/>
              </a:ext>
            </a:extLst>
          </p:cNvPr>
          <p:cNvGrpSpPr/>
          <p:nvPr/>
        </p:nvGrpSpPr>
        <p:grpSpPr>
          <a:xfrm>
            <a:off x="162537" y="1360256"/>
            <a:ext cx="8280000" cy="1796400"/>
            <a:chOff x="361028" y="1452764"/>
            <a:chExt cx="8280000" cy="1538336"/>
          </a:xfrm>
        </p:grpSpPr>
        <p:graphicFrame>
          <p:nvGraphicFramePr>
            <p:cNvPr id="9" name="Q33">
              <a:extLst>
                <a:ext uri="{FF2B5EF4-FFF2-40B4-BE49-F238E27FC236}">
                  <a16:creationId xmlns:a16="http://schemas.microsoft.com/office/drawing/2014/main" id="{9DC51FAC-6836-8448-C095-F55492C4D2E6}"/>
                </a:ext>
              </a:extLst>
            </p:cNvPr>
            <p:cNvGraphicFramePr/>
            <p:nvPr>
              <p:extLst>
                <p:ext uri="{D42A27DB-BD31-4B8C-83A1-F6EECF244321}">
                  <p14:modId xmlns:p14="http://schemas.microsoft.com/office/powerpoint/2010/main" val="201326548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7B386FE-7112-0325-1BDC-63682088BA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67DC130-BF04-702B-9291-453B67EE63A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0E48B56-84F8-57D3-616A-2A782B92ED18}"/>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spTree>
    <p:extLst>
      <p:ext uri="{BB962C8B-B14F-4D97-AF65-F5344CB8AC3E}">
        <p14:creationId xmlns:p14="http://schemas.microsoft.com/office/powerpoint/2010/main" val="26156480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CA8F8AE8-FBBF-8C48-EAB7-3D7B83538B63}"/>
              </a:ext>
            </a:extLst>
          </p:cNvPr>
          <p:cNvSpPr>
            <a:spLocks noGrp="1"/>
          </p:cNvSpPr>
          <p:nvPr>
            <p:ph type="title"/>
          </p:nvPr>
        </p:nvSpPr>
        <p:spPr>
          <a:xfrm>
            <a:off x="419970" y="613664"/>
            <a:ext cx="11417697" cy="654856"/>
          </a:xfrm>
        </p:spPr>
        <p:txBody>
          <a:bodyPr>
            <a:normAutofit/>
          </a:bodyPr>
          <a:lstStyle/>
          <a:p>
            <a:r>
              <a:rPr lang="en-US"/>
              <a:t>Section 9. Support in accessing care </a:t>
            </a:r>
            <a:endParaRPr lang="en-GB"/>
          </a:p>
        </p:txBody>
      </p:sp>
      <p:sp>
        <p:nvSpPr>
          <p:cNvPr id="6" name="TextBox 5">
            <a:extLst>
              <a:ext uri="{FF2B5EF4-FFF2-40B4-BE49-F238E27FC236}">
                <a16:creationId xmlns:a16="http://schemas.microsoft.com/office/drawing/2014/main" id="{B18A1E76-9ECF-EC05-69A8-7F44CE718452}"/>
              </a:ext>
            </a:extLst>
          </p:cNvPr>
          <p:cNvSpPr txBox="1"/>
          <p:nvPr/>
        </p:nvSpPr>
        <p:spPr>
          <a:xfrm>
            <a:off x="425225" y="1161876"/>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7EBF051-99A2-B23E-6EA7-BEB736A91B47}"/>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9" descr="A bar chart showing the range of section scores for all NHS trusts for Section 1 (Health and social care workers).">
            <a:extLst>
              <a:ext uri="{FF2B5EF4-FFF2-40B4-BE49-F238E27FC236}">
                <a16:creationId xmlns:a16="http://schemas.microsoft.com/office/drawing/2014/main" id="{CABC6F82-5197-194D-239F-4278E39C648E}"/>
              </a:ext>
            </a:extLst>
          </p:cNvPr>
          <p:cNvGraphicFramePr/>
          <p:nvPr>
            <p:extLst>
              <p:ext uri="{D42A27DB-BD31-4B8C-83A1-F6EECF244321}">
                <p14:modId xmlns:p14="http://schemas.microsoft.com/office/powerpoint/2010/main" val="314074387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7E252DAB-F28D-DDA0-3520-1FCDFD069BD5}"/>
              </a:ext>
            </a:extLst>
          </p:cNvPr>
          <p:cNvGraphicFramePr>
            <a:graphicFrameLocks noGrp="1"/>
          </p:cNvGraphicFramePr>
          <p:nvPr>
            <p:extLst>
              <p:ext uri="{D42A27DB-BD31-4B8C-83A1-F6EECF244321}">
                <p14:modId xmlns:p14="http://schemas.microsoft.com/office/powerpoint/2010/main" val="24312248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50424">
                  <a:extLst>
                    <a:ext uri="{9D8B030D-6E8A-4147-A177-3AD203B41FA5}">
                      <a16:colId xmlns:a16="http://schemas.microsoft.com/office/drawing/2014/main" val="20001"/>
                    </a:ext>
                  </a:extLst>
                </a:gridCol>
                <a:gridCol w="7836631">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4.3</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3EAD188-76AB-4398-ECB5-F2D6A6DD450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087442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2B52F-4D80-1897-FD03-9825B32BEF9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E16F81-5D55-63A0-B1FD-F86394D3C01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BDF2BB5-3CF9-86FD-7AE2-1330CA71FAE9}"/>
              </a:ext>
            </a:extLst>
          </p:cNvPr>
          <p:cNvGraphicFramePr>
            <a:graphicFrameLocks noGrp="1"/>
          </p:cNvGraphicFramePr>
          <p:nvPr>
            <p:extLst>
              <p:ext uri="{D42A27DB-BD31-4B8C-83A1-F6EECF244321}">
                <p14:modId xmlns:p14="http://schemas.microsoft.com/office/powerpoint/2010/main" val="1173702330"/>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C513341F-3C8D-7AE2-ED91-90881EAB9A61}"/>
              </a:ext>
            </a:extLst>
          </p:cNvPr>
          <p:cNvSpPr txBox="1"/>
          <p:nvPr/>
        </p:nvSpPr>
        <p:spPr>
          <a:xfrm>
            <a:off x="382908" y="3485945"/>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Q37. Do you feel the support provided meets your needs?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36C44CAD-F526-2546-479D-8A8FD81BE8DC}"/>
              </a:ext>
            </a:extLst>
          </p:cNvPr>
          <p:cNvGrpSpPr/>
          <p:nvPr/>
        </p:nvGrpSpPr>
        <p:grpSpPr>
          <a:xfrm>
            <a:off x="162537" y="1360256"/>
            <a:ext cx="8280000" cy="1796400"/>
            <a:chOff x="361028" y="1452764"/>
            <a:chExt cx="8280000" cy="1538336"/>
          </a:xfrm>
        </p:grpSpPr>
        <p:graphicFrame>
          <p:nvGraphicFramePr>
            <p:cNvPr id="9" name="Q34">
              <a:extLst>
                <a:ext uri="{FF2B5EF4-FFF2-40B4-BE49-F238E27FC236}">
                  <a16:creationId xmlns:a16="http://schemas.microsoft.com/office/drawing/2014/main" id="{F292B403-E515-6D67-7C62-A5284CC8A425}"/>
                </a:ext>
              </a:extLst>
            </p:cNvPr>
            <p:cNvGraphicFramePr/>
            <p:nvPr>
              <p:extLst>
                <p:ext uri="{D42A27DB-BD31-4B8C-83A1-F6EECF244321}">
                  <p14:modId xmlns:p14="http://schemas.microsoft.com/office/powerpoint/2010/main" val="409992692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31E6DE0-987C-C941-12E3-0FE4D1A5F6E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6DBA4CF-9F41-BA9A-0BF5-2624765EF31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E4B5597-7088-AA96-CB64-3D356F32E892}"/>
              </a:ext>
            </a:extLst>
          </p:cNvPr>
          <p:cNvSpPr>
            <a:spLocks noGrp="1"/>
          </p:cNvSpPr>
          <p:nvPr>
            <p:ph type="title"/>
          </p:nvPr>
        </p:nvSpPr>
        <p:spPr>
          <a:xfrm>
            <a:off x="419970" y="613664"/>
            <a:ext cx="11417697" cy="654856"/>
          </a:xfrm>
        </p:spPr>
        <p:txBody>
          <a:bodyPr/>
          <a:lstStyle/>
          <a:p>
            <a:r>
              <a:rPr lang="en-GB" dirty="0"/>
              <a:t>Section 9. Support in accessing care (continued)</a:t>
            </a:r>
          </a:p>
        </p:txBody>
      </p:sp>
      <p:graphicFrame>
        <p:nvGraphicFramePr>
          <p:cNvPr id="3" name="Q37" descr="A chart showing how your Trust scored for Q13 compared with other trusts that took part; using the ‘expected range’ analysis technique. ">
            <a:extLst>
              <a:ext uri="{FF2B5EF4-FFF2-40B4-BE49-F238E27FC236}">
                <a16:creationId xmlns:a16="http://schemas.microsoft.com/office/drawing/2014/main" id="{70DB71F8-89AF-B199-0A03-71004E1A625C}"/>
              </a:ext>
            </a:extLst>
          </p:cNvPr>
          <p:cNvGraphicFramePr>
            <a:graphicFrameLocks/>
          </p:cNvGraphicFramePr>
          <p:nvPr>
            <p:extLst>
              <p:ext uri="{D42A27DB-BD31-4B8C-83A1-F6EECF244321}">
                <p14:modId xmlns:p14="http://schemas.microsoft.com/office/powerpoint/2010/main" val="1919081834"/>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960971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FF65DE-0118-80C5-6AC2-D7E32E07EE5C}"/>
              </a:ext>
            </a:extLst>
          </p:cNvPr>
          <p:cNvSpPr>
            <a:spLocks noGrp="1"/>
          </p:cNvSpPr>
          <p:nvPr>
            <p:ph type="title"/>
          </p:nvPr>
        </p:nvSpPr>
        <p:spPr>
          <a:xfrm>
            <a:off x="419970" y="613664"/>
            <a:ext cx="11417697" cy="654856"/>
          </a:xfrm>
        </p:spPr>
        <p:txBody>
          <a:bodyPr>
            <a:normAutofit/>
          </a:bodyPr>
          <a:lstStyle/>
          <a:p>
            <a:r>
              <a:rPr lang="en-US"/>
              <a:t>Section 10. Respect, dignity and compassion </a:t>
            </a:r>
            <a:endParaRPr lang="en-GB"/>
          </a:p>
        </p:txBody>
      </p:sp>
      <p:sp>
        <p:nvSpPr>
          <p:cNvPr id="6" name="TextBox 5">
            <a:extLst>
              <a:ext uri="{FF2B5EF4-FFF2-40B4-BE49-F238E27FC236}">
                <a16:creationId xmlns:a16="http://schemas.microsoft.com/office/drawing/2014/main" id="{379171A8-3935-72F3-A82D-A57E79231779}"/>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97EA23D-797B-FCCB-4317-89A0503C32C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10" descr="A bar chart showing the range of section scores for all NHS trusts for Section 1 (Health and social care workers).">
            <a:extLst>
              <a:ext uri="{FF2B5EF4-FFF2-40B4-BE49-F238E27FC236}">
                <a16:creationId xmlns:a16="http://schemas.microsoft.com/office/drawing/2014/main" id="{882992DC-44A9-E1D3-1FE4-29F905DE1843}"/>
              </a:ext>
            </a:extLst>
          </p:cNvPr>
          <p:cNvGraphicFramePr/>
          <p:nvPr>
            <p:extLst>
              <p:ext uri="{D42A27DB-BD31-4B8C-83A1-F6EECF244321}">
                <p14:modId xmlns:p14="http://schemas.microsoft.com/office/powerpoint/2010/main" val="187860568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0771BB2-D939-4C7E-69D3-4E8DC73CE18F}"/>
              </a:ext>
            </a:extLst>
          </p:cNvPr>
          <p:cNvGraphicFramePr>
            <a:graphicFrameLocks noGrp="1"/>
          </p:cNvGraphicFramePr>
          <p:nvPr>
            <p:extLst>
              <p:ext uri="{D42A27DB-BD31-4B8C-83A1-F6EECF244321}">
                <p14:modId xmlns:p14="http://schemas.microsoft.com/office/powerpoint/2010/main" val="402411955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7.9</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A6CE071-437C-ADD2-716E-5DF9923492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931425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CCD8A-F9F7-0D83-F754-D8F79CC7E78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62DBA4-3AAE-C2FC-5571-998BFD8B4E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3501145-30F3-91FD-3C8F-5E82CB8921E6}"/>
              </a:ext>
            </a:extLst>
          </p:cNvPr>
          <p:cNvGraphicFramePr>
            <a:graphicFrameLocks noGrp="1"/>
          </p:cNvGraphicFramePr>
          <p:nvPr>
            <p:extLst>
              <p:ext uri="{D42A27DB-BD31-4B8C-83A1-F6EECF244321}">
                <p14:modId xmlns:p14="http://schemas.microsoft.com/office/powerpoint/2010/main" val="1719207289"/>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4A5E1529-D88F-795E-96A8-D5E4739A6D57}"/>
              </a:ext>
            </a:extLst>
          </p:cNvPr>
          <p:cNvSpPr txBox="1"/>
          <p:nvPr/>
        </p:nvSpPr>
        <p:spPr>
          <a:xfrm>
            <a:off x="382908" y="3312818"/>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Q39. Overall, in the last 12 months, did you feel that you were treated with respect and dignity by NHS mental health services?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E2B8CB2E-706C-6B44-4150-EDE90916234A}"/>
              </a:ext>
            </a:extLst>
          </p:cNvPr>
          <p:cNvGrpSpPr/>
          <p:nvPr/>
        </p:nvGrpSpPr>
        <p:grpSpPr>
          <a:xfrm>
            <a:off x="162537" y="1360256"/>
            <a:ext cx="8280000" cy="1796400"/>
            <a:chOff x="361028" y="1452764"/>
            <a:chExt cx="8280000" cy="1538336"/>
          </a:xfrm>
        </p:grpSpPr>
        <p:graphicFrame>
          <p:nvGraphicFramePr>
            <p:cNvPr id="9" name="Q14">
              <a:extLst>
                <a:ext uri="{FF2B5EF4-FFF2-40B4-BE49-F238E27FC236}">
                  <a16:creationId xmlns:a16="http://schemas.microsoft.com/office/drawing/2014/main" id="{C422FD62-5881-E32E-7852-F605357386DB}"/>
                </a:ext>
              </a:extLst>
            </p:cNvPr>
            <p:cNvGraphicFramePr/>
            <p:nvPr>
              <p:extLst>
                <p:ext uri="{D42A27DB-BD31-4B8C-83A1-F6EECF244321}">
                  <p14:modId xmlns:p14="http://schemas.microsoft.com/office/powerpoint/2010/main" val="348072630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F901EC6-675C-AB28-B85C-CD4D7F785C7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98D8676-1FEF-E3FD-F7CD-CFB210B668FD}"/>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7887FFA-06BA-627F-F37B-2E7D88260857}"/>
              </a:ext>
            </a:extLst>
          </p:cNvPr>
          <p:cNvSpPr>
            <a:spLocks noGrp="1"/>
          </p:cNvSpPr>
          <p:nvPr>
            <p:ph type="title"/>
          </p:nvPr>
        </p:nvSpPr>
        <p:spPr>
          <a:xfrm>
            <a:off x="419970" y="613664"/>
            <a:ext cx="11417697" cy="654856"/>
          </a:xfrm>
        </p:spPr>
        <p:txBody>
          <a:bodyPr/>
          <a:lstStyle/>
          <a:p>
            <a:r>
              <a:rPr lang="en-GB" dirty="0"/>
              <a:t>Section </a:t>
            </a:r>
            <a:r>
              <a:rPr lang="en-US" dirty="0"/>
              <a:t>10. Respect, dignity and compassion (continued)</a:t>
            </a:r>
            <a:endParaRPr lang="en-GB" dirty="0"/>
          </a:p>
        </p:txBody>
      </p:sp>
      <p:graphicFrame>
        <p:nvGraphicFramePr>
          <p:cNvPr id="3" name="Q39" descr="A chart showing how your Trust scored for Q13 compared with other trusts that took part; using the ‘expected range’ analysis technique. ">
            <a:extLst>
              <a:ext uri="{FF2B5EF4-FFF2-40B4-BE49-F238E27FC236}">
                <a16:creationId xmlns:a16="http://schemas.microsoft.com/office/drawing/2014/main" id="{BF367B32-4141-2395-E3DB-1049A0C2A073}"/>
              </a:ext>
            </a:extLst>
          </p:cNvPr>
          <p:cNvGraphicFramePr>
            <a:graphicFrameLocks/>
          </p:cNvGraphicFramePr>
          <p:nvPr>
            <p:extLst>
              <p:ext uri="{D42A27DB-BD31-4B8C-83A1-F6EECF244321}">
                <p14:modId xmlns:p14="http://schemas.microsoft.com/office/powerpoint/2010/main" val="4249823443"/>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917332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013C58-DC86-41AD-87E3-0D8FCB7BC0A6}"/>
              </a:ext>
            </a:extLst>
          </p:cNvPr>
          <p:cNvSpPr>
            <a:spLocks noGrp="1"/>
          </p:cNvSpPr>
          <p:nvPr>
            <p:ph type="title"/>
          </p:nvPr>
        </p:nvSpPr>
        <p:spPr>
          <a:xfrm>
            <a:off x="419970" y="613664"/>
            <a:ext cx="11417697" cy="654856"/>
          </a:xfrm>
        </p:spPr>
        <p:txBody>
          <a:bodyPr>
            <a:normAutofit/>
          </a:bodyPr>
          <a:lstStyle/>
          <a:p>
            <a:r>
              <a:rPr lang="en-US"/>
              <a:t>Section 11. Overall experience</a:t>
            </a:r>
            <a:endParaRPr lang="en-GB"/>
          </a:p>
        </p:txBody>
      </p:sp>
      <p:sp>
        <p:nvSpPr>
          <p:cNvPr id="4" name="TextBox 3">
            <a:extLst>
              <a:ext uri="{FF2B5EF4-FFF2-40B4-BE49-F238E27FC236}">
                <a16:creationId xmlns:a16="http://schemas.microsoft.com/office/drawing/2014/main" id="{03606337-22A1-F1BA-3041-624485E35094}"/>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5" name="TextBox 4">
            <a:extLst>
              <a:ext uri="{FF2B5EF4-FFF2-40B4-BE49-F238E27FC236}">
                <a16:creationId xmlns:a16="http://schemas.microsoft.com/office/drawing/2014/main" id="{3E6BA00D-8340-3CFA-2231-FF32AA2989A7}"/>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6" name="S11" descr="A bar chart showing the range of section scores for all NHS trusts for Section 1 (Health and social care workers).">
            <a:extLst>
              <a:ext uri="{FF2B5EF4-FFF2-40B4-BE49-F238E27FC236}">
                <a16:creationId xmlns:a16="http://schemas.microsoft.com/office/drawing/2014/main" id="{B9BFC9F9-8C41-5A13-65A9-FC84A588C17A}"/>
              </a:ext>
            </a:extLst>
          </p:cNvPr>
          <p:cNvGraphicFramePr/>
          <p:nvPr>
            <p:extLst>
              <p:ext uri="{D42A27DB-BD31-4B8C-83A1-F6EECF244321}">
                <p14:modId xmlns:p14="http://schemas.microsoft.com/office/powerpoint/2010/main" val="191173517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section_table">
            <a:extLst>
              <a:ext uri="{FF2B5EF4-FFF2-40B4-BE49-F238E27FC236}">
                <a16:creationId xmlns:a16="http://schemas.microsoft.com/office/drawing/2014/main" id="{1CBCF1EE-E0ED-C7D4-1D67-6F0DB04ADEC8}"/>
              </a:ext>
            </a:extLst>
          </p:cNvPr>
          <p:cNvGraphicFramePr>
            <a:graphicFrameLocks noGrp="1"/>
          </p:cNvGraphicFramePr>
          <p:nvPr>
            <p:extLst>
              <p:ext uri="{D42A27DB-BD31-4B8C-83A1-F6EECF244321}">
                <p14:modId xmlns:p14="http://schemas.microsoft.com/office/powerpoint/2010/main" val="222425584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6.6</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2CA6BE00-1DC0-5C7B-68D3-57694F4045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8770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F4AE1C8-8D93-48B5-BADE-2E19C3A340E4}"/>
              </a:ext>
            </a:extLst>
          </p:cNvPr>
          <p:cNvSpPr txBox="1"/>
          <p:nvPr/>
        </p:nvSpPr>
        <p:spPr>
          <a:xfrm>
            <a:off x="390439" y="1268520"/>
            <a:ext cx="11268000" cy="475820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Community mental health survey has been conducted almost every year since 2004. CQC use the results from the survey in its 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67,127 Community mental health service users were invited to participate in the survey across 50 NHS trusts. </a:t>
            </a:r>
          </a:p>
          <a:p>
            <a:pPr>
              <a:spcBef>
                <a:spcPts val="600"/>
              </a:spcBef>
              <a:spcAft>
                <a:spcPts val="600"/>
              </a:spcAft>
            </a:pPr>
            <a:r>
              <a:rPr lang="en-GB" sz="1200" dirty="0">
                <a:effectLst/>
                <a:latin typeface="Arial" panose="020B0604020202020204" pitchFamily="34" charset="0"/>
                <a:cs typeface="Arial" panose="020B0604020202020204" pitchFamily="34" charset="0"/>
              </a:rPr>
              <a:t>Completed responses were received from </a:t>
            </a:r>
            <a:r>
              <a:rPr lang="en-GB" sz="1200" dirty="0">
                <a:latin typeface="Arial" panose="020B0604020202020204" pitchFamily="34" charset="0"/>
                <a:cs typeface="Arial" panose="020B0604020202020204" pitchFamily="34" charset="0"/>
              </a:rPr>
              <a:t>12,319</a:t>
            </a:r>
            <a:r>
              <a:rPr lang="en-GB" sz="1200" dirty="0">
                <a:effectLst/>
                <a:latin typeface="Arial" panose="020B0604020202020204" pitchFamily="34" charset="0"/>
                <a:cs typeface="Arial" panose="020B0604020202020204" pitchFamily="34" charset="0"/>
              </a:rPr>
              <a:t> Community mental health service users; a 19% adjusted response rate, where undelivered questionnaires are removed from the response rate calculation.</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2025 and 31 May 2025.</a:t>
            </a:r>
            <a:r>
              <a:rPr lang="en-GB" sz="1200" dirty="0">
                <a:latin typeface="Arial" panose="020B0604020202020204" pitchFamily="34" charset="0"/>
                <a:cs typeface="Arial" panose="020B0604020202020204" pitchFamily="34" charset="0"/>
              </a:rPr>
              <a:t> Full sampling criteria can be found in the </a:t>
            </a:r>
            <a:r>
              <a:rPr lang="en-GB" sz="1200" dirty="0">
                <a:solidFill>
                  <a:schemeClr val="accent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Sampling Instructions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 </a:t>
            </a:r>
          </a:p>
          <a:p>
            <a:pPr>
              <a:spcBef>
                <a:spcPts val="600"/>
              </a:spcBef>
              <a:spcAft>
                <a:spcPts val="600"/>
              </a:spcAft>
            </a:pPr>
            <a:r>
              <a:rPr lang="en-US" sz="1200" dirty="0">
                <a:latin typeface="Arial" panose="020B0604020202020204" pitchFamily="34" charset="0"/>
                <a:cs typeface="Arial" panose="020B0604020202020204" pitchFamily="34" charset="0"/>
              </a:rPr>
              <a:t>Fieldwork for the survey (the time during which questionnaires were sent out and returned) took place between August and November 2025.</a:t>
            </a:r>
          </a:p>
          <a:p>
            <a:pPr lvl="0">
              <a:spcBef>
                <a:spcPts val="600"/>
              </a:spcBef>
              <a:spcAft>
                <a:spcPts val="600"/>
              </a:spcAft>
              <a:defRPr/>
            </a:pPr>
            <a:r>
              <a:rPr lang="en-GB" sz="1600" b="1" dirty="0">
                <a:solidFill>
                  <a:prstClr val="black"/>
                </a:solidFill>
                <a:latin typeface="Arial" panose="020B0604020202020204" pitchFamily="34" charset="0"/>
                <a:cs typeface="Arial" panose="020B0604020202020204" pitchFamily="34" charset="0"/>
              </a:rPr>
              <a:t>Trend data</a:t>
            </a:r>
          </a:p>
          <a:p>
            <a:pPr lvl="0">
              <a:spcBef>
                <a:spcPts val="600"/>
              </a:spcBef>
              <a:spcAft>
                <a:spcPts val="600"/>
              </a:spcAft>
              <a:defRPr/>
            </a:pPr>
            <a:r>
              <a:rPr lang="en-US" sz="1200" dirty="0">
                <a:solidFill>
                  <a:prstClr val="black"/>
                </a:solidFill>
                <a:latin typeface="Arial" panose="020B0604020202020204" pitchFamily="34" charset="0"/>
                <a:cs typeface="Arial" panose="020B0604020202020204" pitchFamily="34" charset="0"/>
              </a:rPr>
              <a:t>In 2023, the Community mental health survey transitioned </a:t>
            </a:r>
            <a:r>
              <a:rPr lang="en-GB" sz="1200" dirty="0">
                <a:solidFill>
                  <a:prstClr val="black"/>
                </a:solidFill>
                <a:latin typeface="Arial" panose="020B0604020202020204" pitchFamily="34" charset="0"/>
                <a:cs typeface="Arial" panose="020B0604020202020204" pitchFamily="34" charset="0"/>
              </a:rPr>
              <a:t>from a solely paper-based methodology to both paper and online, which impacted trend data. </a:t>
            </a:r>
          </a:p>
          <a:p>
            <a:pPr lvl="0">
              <a:spcBef>
                <a:spcPts val="600"/>
              </a:spcBef>
              <a:spcAft>
                <a:spcPts val="600"/>
              </a:spcAft>
              <a:defRPr/>
            </a:pPr>
            <a:r>
              <a:rPr lang="en-GB" sz="1200" dirty="0">
                <a:solidFill>
                  <a:prstClr val="black"/>
                </a:solidFill>
                <a:latin typeface="Arial" panose="020B0604020202020204" pitchFamily="34" charset="0"/>
                <a:cs typeface="Arial" panose="020B0604020202020204" pitchFamily="34" charset="0"/>
              </a:rPr>
              <a:t>Therefore, only data from the 2023, 2024 and 2025 survey years are comparable, unless a question has changed or there are other reasons for lack of comparability such as changes in organisational structure of a trust.</a:t>
            </a:r>
            <a:endParaRPr lang="en-GB" sz="1600" b="1" dirty="0">
              <a:solidFill>
                <a:prstClr val="black"/>
              </a:solidFill>
              <a:latin typeface="Arial" panose="020B0604020202020204" pitchFamily="34" charset="0"/>
              <a:cs typeface="Arial" panose="020B0604020202020204" pitchFamily="34" charset="0"/>
            </a:endParaRPr>
          </a:p>
          <a:p>
            <a:pPr>
              <a:spcBef>
                <a:spcPts val="600"/>
              </a:spcBef>
              <a:spcAft>
                <a:spcPts val="600"/>
              </a:spcAft>
            </a:pPr>
            <a:r>
              <a:rPr lang="en-US" sz="1200" dirty="0">
                <a:solidFill>
                  <a:prstClr val="black"/>
                </a:solidFill>
                <a:latin typeface="Arial" panose="020B0604020202020204" pitchFamily="34" charset="0"/>
                <a:cs typeface="Arial" panose="020B0604020202020204" pitchFamily="34" charset="0"/>
              </a:rPr>
              <a:t>Where results are comparable with previous years, a section on historical trends has been included.</a:t>
            </a:r>
            <a:endParaRPr lang="en-GB" sz="1200" dirty="0">
              <a:solidFill>
                <a:prstClr val="black"/>
              </a:solidFill>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a:t>Background and methodology</a:t>
            </a: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C2819-5922-9FDB-4B77-F0EB9C1D9CC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580250-8F0C-C184-6CF0-0D9B733A7B5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EA52D8-D592-1EE1-6B4D-F461A5935F8F}"/>
              </a:ext>
            </a:extLst>
          </p:cNvPr>
          <p:cNvGraphicFramePr>
            <a:graphicFrameLocks noGrp="1"/>
          </p:cNvGraphicFramePr>
          <p:nvPr>
            <p:extLst>
              <p:ext uri="{D42A27DB-BD31-4B8C-83A1-F6EECF244321}">
                <p14:modId xmlns:p14="http://schemas.microsoft.com/office/powerpoint/2010/main" val="1483585737"/>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B7D16EB-9E3E-CF1E-1914-0E9D2AD07FE9}"/>
              </a:ext>
            </a:extLst>
          </p:cNvPr>
          <p:cNvGrpSpPr/>
          <p:nvPr/>
        </p:nvGrpSpPr>
        <p:grpSpPr>
          <a:xfrm>
            <a:off x="162537" y="1360256"/>
            <a:ext cx="8280000" cy="1796400"/>
            <a:chOff x="361028" y="1452764"/>
            <a:chExt cx="8280000" cy="1538336"/>
          </a:xfrm>
        </p:grpSpPr>
        <p:graphicFrame>
          <p:nvGraphicFramePr>
            <p:cNvPr id="9" name="Q38">
              <a:extLst>
                <a:ext uri="{FF2B5EF4-FFF2-40B4-BE49-F238E27FC236}">
                  <a16:creationId xmlns:a16="http://schemas.microsoft.com/office/drawing/2014/main" id="{1F8014BA-8734-C826-C9EB-912E901C386F}"/>
                </a:ext>
              </a:extLst>
            </p:cNvPr>
            <p:cNvGraphicFramePr/>
            <p:nvPr>
              <p:extLst>
                <p:ext uri="{D42A27DB-BD31-4B8C-83A1-F6EECF244321}">
                  <p14:modId xmlns:p14="http://schemas.microsoft.com/office/powerpoint/2010/main" val="202199146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EB913B3-335E-E6DC-D223-B59F0D2A8130}"/>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C6E60B9-6D1E-7C7E-64C1-0A632BF4E95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44CC3A21-3594-B332-F361-29FA606F1DF9}"/>
              </a:ext>
            </a:extLst>
          </p:cNvPr>
          <p:cNvSpPr>
            <a:spLocks noGrp="1"/>
          </p:cNvSpPr>
          <p:nvPr>
            <p:ph type="title"/>
          </p:nvPr>
        </p:nvSpPr>
        <p:spPr>
          <a:xfrm>
            <a:off x="419970" y="613664"/>
            <a:ext cx="11417697" cy="654856"/>
          </a:xfrm>
        </p:spPr>
        <p:txBody>
          <a:bodyPr/>
          <a:lstStyle/>
          <a:p>
            <a:r>
              <a:rPr lang="en-GB" dirty="0"/>
              <a:t>Section </a:t>
            </a:r>
            <a:r>
              <a:rPr lang="en-US" dirty="0"/>
              <a:t>11. Overall experience</a:t>
            </a:r>
            <a:r>
              <a:rPr lang="en-GB" dirty="0"/>
              <a:t> (continued)</a:t>
            </a:r>
          </a:p>
        </p:txBody>
      </p:sp>
    </p:spTree>
    <p:extLst>
      <p:ext uri="{BB962C8B-B14F-4D97-AF65-F5344CB8AC3E}">
        <p14:creationId xmlns:p14="http://schemas.microsoft.com/office/powerpoint/2010/main" val="19361022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67F6552E-29B7-6800-0E22-8408516FB3A6}"/>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12. Feedback </a:t>
            </a:r>
          </a:p>
        </p:txBody>
      </p:sp>
      <p:sp>
        <p:nvSpPr>
          <p:cNvPr id="6" name="TextBox 5">
            <a:extLst>
              <a:ext uri="{FF2B5EF4-FFF2-40B4-BE49-F238E27FC236}">
                <a16:creationId xmlns:a16="http://schemas.microsoft.com/office/drawing/2014/main" id="{3297C804-F287-B3A9-40CE-AF8CB22A1FDD}"/>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26D89850-A2C2-DC71-71A6-8C981218DDBD}"/>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2" descr="A bar chart showing the range of section scores for all NHS trusts for Section 1 (Health and social care workers).">
            <a:extLst>
              <a:ext uri="{FF2B5EF4-FFF2-40B4-BE49-F238E27FC236}">
                <a16:creationId xmlns:a16="http://schemas.microsoft.com/office/drawing/2014/main" id="{AE54C505-A526-AAEE-E323-C5D22E0BE470}"/>
              </a:ext>
            </a:extLst>
          </p:cNvPr>
          <p:cNvGraphicFramePr/>
          <p:nvPr>
            <p:extLst>
              <p:ext uri="{D42A27DB-BD31-4B8C-83A1-F6EECF244321}">
                <p14:modId xmlns:p14="http://schemas.microsoft.com/office/powerpoint/2010/main" val="326421136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1C64EC8F-FF6A-0238-87A8-2B76FB3D0FB5}"/>
              </a:ext>
            </a:extLst>
          </p:cNvPr>
          <p:cNvGraphicFramePr>
            <a:graphicFrameLocks noGrp="1"/>
          </p:cNvGraphicFramePr>
          <p:nvPr>
            <p:extLst>
              <p:ext uri="{D42A27DB-BD31-4B8C-83A1-F6EECF244321}">
                <p14:modId xmlns:p14="http://schemas.microsoft.com/office/powerpoint/2010/main" val="140859857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2.9</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13C1E8C5-26DD-6FAD-BA31-13F7E2A9CA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542687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8818D-B28A-13C9-D59F-C1181AC892A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DFE6AE-9EAA-7113-5E0B-F29BA456577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5B8CC9-7CF7-CBDC-3D75-723127E93F28}"/>
              </a:ext>
            </a:extLst>
          </p:cNvPr>
          <p:cNvGraphicFramePr>
            <a:graphicFrameLocks noGrp="1"/>
          </p:cNvGraphicFramePr>
          <p:nvPr>
            <p:extLst>
              <p:ext uri="{D42A27DB-BD31-4B8C-83A1-F6EECF244321}">
                <p14:modId xmlns:p14="http://schemas.microsoft.com/office/powerpoint/2010/main" val="637402140"/>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2.9</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8DF4B66-14F2-CE16-1EFF-8B7BADF07845}"/>
              </a:ext>
            </a:extLst>
          </p:cNvPr>
          <p:cNvGrpSpPr/>
          <p:nvPr/>
        </p:nvGrpSpPr>
        <p:grpSpPr>
          <a:xfrm>
            <a:off x="162537" y="1360256"/>
            <a:ext cx="8280000" cy="1796400"/>
            <a:chOff x="361028" y="1452764"/>
            <a:chExt cx="8280000" cy="1538336"/>
          </a:xfrm>
        </p:grpSpPr>
        <p:graphicFrame>
          <p:nvGraphicFramePr>
            <p:cNvPr id="9" name="Q40">
              <a:extLst>
                <a:ext uri="{FF2B5EF4-FFF2-40B4-BE49-F238E27FC236}">
                  <a16:creationId xmlns:a16="http://schemas.microsoft.com/office/drawing/2014/main" id="{BE98C207-0839-3B9C-5DA8-E3593948C3B8}"/>
                </a:ext>
              </a:extLst>
            </p:cNvPr>
            <p:cNvGraphicFramePr/>
            <p:nvPr>
              <p:extLst>
                <p:ext uri="{D42A27DB-BD31-4B8C-83A1-F6EECF244321}">
                  <p14:modId xmlns:p14="http://schemas.microsoft.com/office/powerpoint/2010/main" val="76641900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C820EB2-2839-399A-CEB9-BDCE98408E13}"/>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8ED13AB-0527-066F-B8F4-0D9D4D5BF54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39FAB3F3-9A00-8572-B319-E3DEC9AA0A5D}"/>
              </a:ext>
            </a:extLst>
          </p:cNvPr>
          <p:cNvSpPr>
            <a:spLocks noGrp="1"/>
          </p:cNvSpPr>
          <p:nvPr>
            <p:ph type="title"/>
          </p:nvPr>
        </p:nvSpPr>
        <p:spPr>
          <a:xfrm>
            <a:off x="419970" y="613664"/>
            <a:ext cx="11417697" cy="654856"/>
          </a:xfrm>
        </p:spPr>
        <p:txBody>
          <a:bodyPr/>
          <a:lstStyle/>
          <a:p>
            <a:r>
              <a:rPr lang="en-GB" dirty="0"/>
              <a:t>Section </a:t>
            </a:r>
            <a:r>
              <a:rPr lang="en-US" dirty="0"/>
              <a:t>12. Feedback </a:t>
            </a:r>
            <a:r>
              <a:rPr lang="en-GB" dirty="0"/>
              <a:t>(continued)</a:t>
            </a:r>
          </a:p>
        </p:txBody>
      </p:sp>
    </p:spTree>
    <p:extLst>
      <p:ext uri="{BB962C8B-B14F-4D97-AF65-F5344CB8AC3E}">
        <p14:creationId xmlns:p14="http://schemas.microsoft.com/office/powerpoint/2010/main" val="19405001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886FA0-E7D1-6D35-1538-E5FE1DCF8083}"/>
              </a:ext>
            </a:extLst>
          </p:cNvPr>
          <p:cNvSpPr>
            <a:spLocks noGrp="1"/>
          </p:cNvSpPr>
          <p:nvPr>
            <p:ph type="title"/>
          </p:nvPr>
        </p:nvSpPr>
        <p:spPr>
          <a:xfrm>
            <a:off x="628768" y="1760539"/>
            <a:ext cx="10163161"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681CA66-0455-4A89-8C6B-30A6F61BEB1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36FFF778-EA61-49AB-F080-9B65DE4E81C9}"/>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31467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rganisation_info">
            <a:extLst>
              <a:ext uri="{FF2B5EF4-FFF2-40B4-BE49-F238E27FC236}">
                <a16:creationId xmlns:a16="http://schemas.microsoft.com/office/drawing/2014/main" id="{C489C879-3D91-3EE2-B1E1-276E5D17AE27}"/>
              </a:ext>
            </a:extLst>
          </p:cNvPr>
          <p:cNvSpPr txBox="1">
            <a:spLocks/>
          </p:cNvSpPr>
          <p:nvPr/>
        </p:nvSpPr>
        <p:spPr>
          <a:xfrm>
            <a:off x="141514" y="818267"/>
            <a:ext cx="11217474" cy="995184"/>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dirty="0">
                <a:effectLst/>
                <a:latin typeface="Arial" panose="020B0604020202020204" pitchFamily="34" charset="0"/>
                <a:ea typeface="Aptos" panose="020B0004020202020204" pitchFamily="34" charset="0"/>
                <a:cs typeface="Arial" panose="020B0604020202020204" pitchFamily="34" charset="0"/>
              </a:rPr>
              <a:t>RRE Midlands Partnership University NHS Foundation Trust does not have data for Older People’s Mental </a:t>
            </a:r>
            <a:r>
              <a:rPr lang="en-GB" sz="1400" kern="100" dirty="0">
                <a:latin typeface="Arial" panose="020B0604020202020204" pitchFamily="34" charset="0"/>
                <a:ea typeface="Aptos" panose="020B0004020202020204" pitchFamily="34" charset="0"/>
                <a:cs typeface="Arial" panose="020B0604020202020204" pitchFamily="34" charset="0"/>
              </a:rPr>
              <a:t>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no available data or low base size.</a:t>
            </a:r>
          </a:p>
          <a:p>
            <a:pPr>
              <a:defRPr/>
            </a:pPr>
            <a:endParaRPr lang="en-GB" sz="1400" b="0" dirty="0">
              <a:solidFill>
                <a:schemeClr val="tx1"/>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A972179D-52E2-1C0E-2317-F1BF4247D09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893688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15937" y="809766"/>
            <a:ext cx="5154159" cy="553998"/>
          </a:xfrm>
        </p:spPr>
        <p:txBody>
          <a:bodyPr/>
          <a:lstStyle/>
          <a:p>
            <a:r>
              <a:rPr lang="en-GB" b="1">
                <a:cs typeface="Arial" panose="020B0604020202020204" pitchFamily="34" charset="0"/>
              </a:rPr>
              <a:t>Change over time</a:t>
            </a:r>
            <a:endParaRPr lang="en-GB">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515937" y="1726025"/>
            <a:ext cx="6643399" cy="4017510"/>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18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180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180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2024 and 2025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45</a:t>
            </a:fld>
            <a:r>
              <a:rPr lang="en-GB" sz="900" b="1">
                <a:solidFill>
                  <a:schemeClr val="bg1"/>
                </a:solidFill>
                <a:latin typeface="Arial" panose="020B0604020202020204" pitchFamily="34" charset="0"/>
                <a:cs typeface="Arial" panose="020B0604020202020204" pitchFamily="34" charset="0"/>
              </a:rPr>
              <a:t>  </a:t>
            </a:r>
          </a:p>
        </p:txBody>
      </p:sp>
      <p:sp>
        <p:nvSpPr>
          <p:cNvPr id="2" name="TextBox 1"/>
          <p:cNvSpPr txBox="1"/>
          <p:nvPr/>
        </p:nvSpPr>
        <p:spPr>
          <a:xfrm>
            <a:off x="362491" y="5139270"/>
            <a:ext cx="7947342" cy="553998"/>
          </a:xfrm>
          <a:prstGeom prst="rect">
            <a:avLst/>
          </a:prstGeom>
          <a:noFill/>
        </p:spPr>
        <p:txBody>
          <a:bodyPr wrap="square" rtlCol="0">
            <a:spAutoFit/>
          </a:bodyPr>
          <a:lstStyle/>
          <a:p>
            <a:endParaRPr lang="en-US" sz="1500">
              <a:solidFill>
                <a:schemeClr val="bg1"/>
              </a:solidFill>
              <a:latin typeface="Arial" panose="020B0604020202020204" pitchFamily="34" charset="0"/>
              <a:cs typeface="Arial" panose="020B0604020202020204" pitchFamily="34" charset="0"/>
            </a:endParaRPr>
          </a:p>
          <a:p>
            <a:endParaRPr lang="en-GB" sz="150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C0FFBB0-6BB2-91CB-4A48-EE9882083413}"/>
              </a:ext>
            </a:extLst>
          </p:cNvPr>
          <p:cNvSpPr txBox="1"/>
          <p:nvPr/>
        </p:nvSpPr>
        <p:spPr>
          <a:xfrm>
            <a:off x="628769" y="4719304"/>
            <a:ext cx="9790113" cy="1569660"/>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amended or non-comparable and therefore are not included in this section: </a:t>
            </a:r>
            <a:r>
              <a:rPr lang="fr-FR" sz="1200" dirty="0">
                <a:solidFill>
                  <a:schemeClr val="bg1"/>
                </a:solidFill>
                <a:latin typeface="Arial" panose="020B0604020202020204" pitchFamily="34" charset="0"/>
                <a:cs typeface="Arial" panose="020B0604020202020204" pitchFamily="34" charset="0"/>
              </a:rPr>
              <a:t>Q13, Q15, Q19, Q21_1, Q21_2, Q21_3, Q21_4, Q22, Q27, Q28, Q29, Q30, Q32_3, Q37.</a:t>
            </a:r>
            <a:r>
              <a:rPr lang="en-US" sz="1200" dirty="0">
                <a:solidFill>
                  <a:schemeClr val="bg1"/>
                </a:solidFill>
                <a:latin typeface="Arial" panose="020B0604020202020204" pitchFamily="34" charset="0"/>
                <a:cs typeface="Arial" panose="020B0604020202020204" pitchFamily="34" charset="0"/>
              </a:rPr>
              <a:t> </a:t>
            </a:r>
            <a:endParaRPr lang="en-US" sz="1200" b="1" dirty="0">
              <a:solidFill>
                <a:srgbClr val="FF00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2025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NHS Community mental health </a:t>
            </a:r>
            <a:r>
              <a:rPr lang="en-GB" sz="1200" dirty="0">
                <a:latin typeface="Arial" panose="020B0604020202020204" pitchFamily="34" charset="0"/>
                <a:cs typeface="Arial" panose="020B0604020202020204" pitchFamily="34" charset="0"/>
              </a:rPr>
              <a:t>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the table underneath the charts, showing significant differences between this year (2025) and the previous years (2023 and 2024). Z-tests set to 95% significance were used to compare data between the three years (2025 vs 2024 and 2025 vs 2023). A statistically significant difference means it is unlikely that this result would have been </a:t>
            </a:r>
            <a:r>
              <a:rPr lang="en-US" sz="1200">
                <a:latin typeface="Arial" panose="020B0604020202020204" pitchFamily="34" charset="0"/>
                <a:cs typeface="Arial" panose="020B0604020202020204" pitchFamily="34" charset="0"/>
              </a:rPr>
              <a:t>obtained if </a:t>
            </a:r>
            <a:r>
              <a:rPr lang="en-US" sz="1200" dirty="0">
                <a:latin typeface="Arial" panose="020B0604020202020204" pitchFamily="34" charset="0"/>
                <a:cs typeface="Arial" panose="020B0604020202020204" pitchFamily="34" charset="0"/>
              </a:rPr>
              <a:t>there were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pic>
        <p:nvPicPr>
          <p:cNvPr id="3" name="Picture 2">
            <a:extLst>
              <a:ext uri="{FF2B5EF4-FFF2-40B4-BE49-F238E27FC236}">
                <a16:creationId xmlns:a16="http://schemas.microsoft.com/office/drawing/2014/main" id="{ADBDCBFA-4C1D-E518-2635-FED3170C8D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1764" y="1383874"/>
            <a:ext cx="4164249" cy="3920396"/>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D7B0D8-28A3-BED6-AB09-493B99BD2301}"/>
              </a:ext>
            </a:extLst>
          </p:cNvPr>
          <p:cNvSpPr>
            <a:spLocks noGrp="1"/>
          </p:cNvSpPr>
          <p:nvPr>
            <p:ph type="title"/>
          </p:nvPr>
        </p:nvSpPr>
        <p:spPr>
          <a:xfrm>
            <a:off x="628769" y="183550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150907B9-2635-844B-FAD9-8BA92378443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47</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612469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a:xfrm>
            <a:off x="419970" y="509078"/>
            <a:ext cx="11417697" cy="654856"/>
          </a:xfrm>
        </p:spPr>
        <p:txBody>
          <a:bodyPr>
            <a:normAutofit/>
          </a:bodyPr>
          <a:lstStyle/>
          <a:p>
            <a:r>
              <a:rPr lang="en-US"/>
              <a:t>Section 1. Support while waiting</a:t>
            </a:r>
            <a:endParaRPr lang="en-GB"/>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48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6_c" descr="Trust mean score trend data for Q7, plotted against the national average. ">
            <a:extLst>
              <a:ext uri="{FF2B5EF4-FFF2-40B4-BE49-F238E27FC236}">
                <a16:creationId xmlns:a16="http://schemas.microsoft.com/office/drawing/2014/main" id="{C309B750-6510-D62A-E828-4601990FC005}"/>
              </a:ext>
            </a:extLst>
          </p:cNvPr>
          <p:cNvGraphicFramePr/>
          <p:nvPr>
            <p:extLst>
              <p:ext uri="{D42A27DB-BD31-4B8C-83A1-F6EECF244321}">
                <p14:modId xmlns:p14="http://schemas.microsoft.com/office/powerpoint/2010/main" val="139340728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6_sig" descr="Significant changes 2021 vs 2020&#10;Significant changes 2021 vs 2019" title="Significant changes">
            <a:extLst>
              <a:ext uri="{FF2B5EF4-FFF2-40B4-BE49-F238E27FC236}">
                <a16:creationId xmlns:a16="http://schemas.microsoft.com/office/drawing/2014/main" id="{EB817434-7E31-AE38-E7B6-B08669C9B08D}"/>
              </a:ext>
            </a:extLst>
          </p:cNvPr>
          <p:cNvGraphicFramePr>
            <a:graphicFrameLocks noGrp="1"/>
          </p:cNvGraphicFramePr>
          <p:nvPr>
            <p:extLst>
              <p:ext uri="{D42A27DB-BD31-4B8C-83A1-F6EECF244321}">
                <p14:modId xmlns:p14="http://schemas.microsoft.com/office/powerpoint/2010/main" val="82830140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Q7_t">
            <a:extLst>
              <a:ext uri="{FF2B5EF4-FFF2-40B4-BE49-F238E27FC236}">
                <a16:creationId xmlns:a16="http://schemas.microsoft.com/office/drawing/2014/main" id="{2231BC3B-E649-BA78-F2C3-7AD328ACC975}"/>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and were offered support while waiting for treatment. Respondents who stated that they didn't know or couldn't remember or that they did not need any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33</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6_t">
            <a:extLst>
              <a:ext uri="{FF2B5EF4-FFF2-40B4-BE49-F238E27FC236}">
                <a16:creationId xmlns:a16="http://schemas.microsoft.com/office/drawing/2014/main" id="{47915EB9-9AF4-A062-8A24-809860A3D3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Respondents who stated that they didn't know or couldn't remember have been excluded. Number of respondents:  2023</a:t>
            </a:r>
            <a:r>
              <a:rPr lang="en-GB" sz="900">
                <a:solidFill>
                  <a:srgbClr val="595959"/>
                </a:solidFill>
                <a:latin typeface="Arial" panose="020B0604020202020204" pitchFamily="34" charset="0"/>
                <a:cs typeface="Arial" panose="020B0604020202020204" pitchFamily="34" charset="0"/>
              </a:rPr>
              <a:t>: 66;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89;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7_sig" descr="Significant changes 2021 vs 2020&#10;Significant changes 2021 vs 2019" title="Significant changes">
            <a:extLst>
              <a:ext uri="{FF2B5EF4-FFF2-40B4-BE49-F238E27FC236}">
                <a16:creationId xmlns:a16="http://schemas.microsoft.com/office/drawing/2014/main" id="{8DC9FCF6-81A3-5F6C-D496-9DFCDDD60A19}"/>
              </a:ext>
            </a:extLst>
          </p:cNvPr>
          <p:cNvGraphicFramePr>
            <a:graphicFrameLocks noGrp="1"/>
          </p:cNvGraphicFramePr>
          <p:nvPr>
            <p:extLst>
              <p:ext uri="{D42A27DB-BD31-4B8C-83A1-F6EECF244321}">
                <p14:modId xmlns:p14="http://schemas.microsoft.com/office/powerpoint/2010/main" val="403185355"/>
              </p:ext>
            </p:extLst>
          </p:nvPr>
        </p:nvGraphicFramePr>
        <p:xfrm>
          <a:off x="702677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7_c" descr="Trust mean score trend data for Q7, plotted against the national average. ">
            <a:extLst>
              <a:ext uri="{FF2B5EF4-FFF2-40B4-BE49-F238E27FC236}">
                <a16:creationId xmlns:a16="http://schemas.microsoft.com/office/drawing/2014/main" id="{D7758DCB-321E-09AF-498C-916FEE0BB18D}"/>
              </a:ext>
            </a:extLst>
          </p:cNvPr>
          <p:cNvGraphicFramePr/>
          <p:nvPr>
            <p:extLst>
              <p:ext uri="{D42A27DB-BD31-4B8C-83A1-F6EECF244321}">
                <p14:modId xmlns:p14="http://schemas.microsoft.com/office/powerpoint/2010/main" val="3673395186"/>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606011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a:xfrm>
            <a:off x="419970" y="509078"/>
            <a:ext cx="11417697" cy="654856"/>
          </a:xfrm>
        </p:spPr>
        <p:txBody>
          <a:bodyPr>
            <a:normAutofit/>
          </a:bodyPr>
          <a:lstStyle/>
          <a:p>
            <a:r>
              <a:rPr lang="en-US"/>
              <a:t>Section 2. Mental Health Team</a:t>
            </a:r>
            <a:endParaRPr lang="en-GB"/>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49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9_t">
            <a:extLst>
              <a:ext uri="{FF2B5EF4-FFF2-40B4-BE49-F238E27FC236}">
                <a16:creationId xmlns:a16="http://schemas.microsoft.com/office/drawing/2014/main" id="{390AE452-8C6C-1F5E-14A9-5142BF2EACBD}"/>
              </a:ext>
            </a:extLst>
          </p:cNvPr>
          <p:cNvSpPr/>
          <p:nvPr/>
        </p:nvSpPr>
        <p:spPr>
          <a:xfrm>
            <a:off x="6836853" y="5811706"/>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312;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211</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254;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311;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212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8_c" descr="Trust mean score trend data for Q7, plotted against the national average. ">
            <a:extLst>
              <a:ext uri="{FF2B5EF4-FFF2-40B4-BE49-F238E27FC236}">
                <a16:creationId xmlns:a16="http://schemas.microsoft.com/office/drawing/2014/main" id="{2B47DBA9-56E6-9F69-48D6-2283D172F1F2}"/>
              </a:ext>
            </a:extLst>
          </p:cNvPr>
          <p:cNvGraphicFramePr/>
          <p:nvPr>
            <p:extLst>
              <p:ext uri="{D42A27DB-BD31-4B8C-83A1-F6EECF244321}">
                <p14:modId xmlns:p14="http://schemas.microsoft.com/office/powerpoint/2010/main" val="204399990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8_sig" descr="Significant changes 2021 vs 2020&#10;Significant changes 2021 vs 2019" title="Significant changes">
            <a:extLst>
              <a:ext uri="{FF2B5EF4-FFF2-40B4-BE49-F238E27FC236}">
                <a16:creationId xmlns:a16="http://schemas.microsoft.com/office/drawing/2014/main" id="{39D45D2F-6E60-5AD2-0A6E-50A229349B48}"/>
              </a:ext>
            </a:extLst>
          </p:cNvPr>
          <p:cNvGraphicFramePr>
            <a:graphicFrameLocks noGrp="1"/>
          </p:cNvGraphicFramePr>
          <p:nvPr>
            <p:extLst>
              <p:ext uri="{D42A27DB-BD31-4B8C-83A1-F6EECF244321}">
                <p14:modId xmlns:p14="http://schemas.microsoft.com/office/powerpoint/2010/main" val="1429907337"/>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7" name="Q9_sig" descr="Significant changes 2021 vs 2020&#10;Significant changes 2021 vs 2019" title="Significant changes">
            <a:extLst>
              <a:ext uri="{FF2B5EF4-FFF2-40B4-BE49-F238E27FC236}">
                <a16:creationId xmlns:a16="http://schemas.microsoft.com/office/drawing/2014/main" id="{0AF8E83C-B079-0D0D-CFD2-C508D4F88531}"/>
              </a:ext>
            </a:extLst>
          </p:cNvPr>
          <p:cNvGraphicFramePr>
            <a:graphicFrameLocks noGrp="1"/>
          </p:cNvGraphicFramePr>
          <p:nvPr>
            <p:extLst>
              <p:ext uri="{D42A27DB-BD31-4B8C-83A1-F6EECF244321}">
                <p14:modId xmlns:p14="http://schemas.microsoft.com/office/powerpoint/2010/main" val="2583673073"/>
              </p:ext>
            </p:extLst>
          </p:nvPr>
        </p:nvGraphicFramePr>
        <p:xfrm>
          <a:off x="7047098"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8" name="Q9_c" descr="Trust mean score trend data for Q7, plotted against the national average. ">
            <a:extLst>
              <a:ext uri="{FF2B5EF4-FFF2-40B4-BE49-F238E27FC236}">
                <a16:creationId xmlns:a16="http://schemas.microsoft.com/office/drawing/2014/main" id="{F6AA6675-84CB-4A48-452D-35E06C928339}"/>
              </a:ext>
            </a:extLst>
          </p:cNvPr>
          <p:cNvGraphicFramePr/>
          <p:nvPr>
            <p:extLst>
              <p:ext uri="{D42A27DB-BD31-4B8C-83A1-F6EECF244321}">
                <p14:modId xmlns:p14="http://schemas.microsoft.com/office/powerpoint/2010/main" val="3248778545"/>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458633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2EF58-B44D-ACEE-FAAA-FCBDC535CA7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D7FB9B7-7D64-66B9-4AAB-28C577A1F1B8}"/>
              </a:ext>
            </a:extLst>
          </p:cNvPr>
          <p:cNvSpPr>
            <a:spLocks noGrp="1"/>
          </p:cNvSpPr>
          <p:nvPr>
            <p:ph type="title"/>
          </p:nvPr>
        </p:nvSpPr>
        <p:spPr/>
        <p:txBody>
          <a:bodyPr>
            <a:normAutofit/>
          </a:bodyPr>
          <a:lstStyle/>
          <a:p>
            <a:r>
              <a:rPr lang="en-GB"/>
              <a:t>Background and methodology (continued)</a:t>
            </a:r>
          </a:p>
        </p:txBody>
      </p:sp>
      <p:sp>
        <p:nvSpPr>
          <p:cNvPr id="14" name="TextBox 13">
            <a:extLst>
              <a:ext uri="{FF2B5EF4-FFF2-40B4-BE49-F238E27FC236}">
                <a16:creationId xmlns:a16="http://schemas.microsoft.com/office/drawing/2014/main" id="{B105174B-0519-4B03-AB44-7B0E692E298A}"/>
              </a:ext>
            </a:extLst>
          </p:cNvPr>
          <p:cNvSpPr txBox="1"/>
          <p:nvPr/>
        </p:nvSpPr>
        <p:spPr>
          <a:xfrm>
            <a:off x="384462" y="1268520"/>
            <a:ext cx="11268000" cy="4758207"/>
          </a:xfrm>
          <a:prstGeom prst="rect">
            <a:avLst/>
          </a:prstGeom>
          <a:noFill/>
        </p:spPr>
        <p:txBody>
          <a:bodyPr wrap="square" numCol="3" spcCol="180000" rtlCol="0">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Assessment Service Groups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Trusts were requested to share data on the type of service a service user was primarily accessing during the sample period. This variable has three categories, mapped to the three Assessment Service Groups: </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Children and Young People’s Mental Health Services (CYPMHS)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Adult Mental Health Services (AMHS)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Older People’s Mental Health Services (OPMHS)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Please note that data is not provided for CYPMHS due to a low number of responses.</a:t>
            </a: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03728155-3986-6466-4961-B9CC1FC9D1F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466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1_t">
            <a:extLst>
              <a:ext uri="{FF2B5EF4-FFF2-40B4-BE49-F238E27FC236}">
                <a16:creationId xmlns:a16="http://schemas.microsoft.com/office/drawing/2014/main" id="{6C49C5AF-D457-C609-DD64-F1209EE0C048}"/>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243;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310;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202</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0_t">
            <a:extLst>
              <a:ext uri="{FF2B5EF4-FFF2-40B4-BE49-F238E27FC236}">
                <a16:creationId xmlns:a16="http://schemas.microsoft.com/office/drawing/2014/main" id="{20485D29-1629-AC68-E01D-5D7CBAA80C92}"/>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258;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315;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212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0_c" descr="Trust mean score trend data for Q7, plotted against the national average. ">
            <a:extLst>
              <a:ext uri="{FF2B5EF4-FFF2-40B4-BE49-F238E27FC236}">
                <a16:creationId xmlns:a16="http://schemas.microsoft.com/office/drawing/2014/main" id="{8DB08507-DED0-9992-2FBF-7E3F16D88D23}"/>
              </a:ext>
            </a:extLst>
          </p:cNvPr>
          <p:cNvGraphicFramePr/>
          <p:nvPr>
            <p:extLst>
              <p:ext uri="{D42A27DB-BD31-4B8C-83A1-F6EECF244321}">
                <p14:modId xmlns:p14="http://schemas.microsoft.com/office/powerpoint/2010/main" val="248062884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0_sig" descr="Significant changes 2021 vs 2020&#10;Significant changes 2021 vs 2019" title="Significant changes">
            <a:extLst>
              <a:ext uri="{FF2B5EF4-FFF2-40B4-BE49-F238E27FC236}">
                <a16:creationId xmlns:a16="http://schemas.microsoft.com/office/drawing/2014/main" id="{60FA7A01-596C-65C4-3541-8AEBD0E939F1}"/>
              </a:ext>
            </a:extLst>
          </p:cNvPr>
          <p:cNvGraphicFramePr>
            <a:graphicFrameLocks noGrp="1"/>
          </p:cNvGraphicFramePr>
          <p:nvPr>
            <p:extLst>
              <p:ext uri="{D42A27DB-BD31-4B8C-83A1-F6EECF244321}">
                <p14:modId xmlns:p14="http://schemas.microsoft.com/office/powerpoint/2010/main" val="2048830817"/>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Decrease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7" name="Q11_sig" descr="Significant changes 2021 vs 2020&#10;Significant changes 2021 vs 2019" title="Significant changes">
            <a:extLst>
              <a:ext uri="{FF2B5EF4-FFF2-40B4-BE49-F238E27FC236}">
                <a16:creationId xmlns:a16="http://schemas.microsoft.com/office/drawing/2014/main" id="{D08D8989-5C29-1BB1-A4B1-473CCB081F0C}"/>
              </a:ext>
            </a:extLst>
          </p:cNvPr>
          <p:cNvGraphicFramePr>
            <a:graphicFrameLocks noGrp="1"/>
          </p:cNvGraphicFramePr>
          <p:nvPr>
            <p:extLst>
              <p:ext uri="{D42A27DB-BD31-4B8C-83A1-F6EECF244321}">
                <p14:modId xmlns:p14="http://schemas.microsoft.com/office/powerpoint/2010/main" val="2927437158"/>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1_c" descr="Trust mean score trend data for Q7, plotted against the national average. ">
            <a:extLst>
              <a:ext uri="{FF2B5EF4-FFF2-40B4-BE49-F238E27FC236}">
                <a16:creationId xmlns:a16="http://schemas.microsoft.com/office/drawing/2014/main" id="{EB6FB0AA-A8B9-C20E-5E82-AD3FF59B313B}"/>
              </a:ext>
            </a:extLst>
          </p:cNvPr>
          <p:cNvGraphicFramePr/>
          <p:nvPr>
            <p:extLst>
              <p:ext uri="{D42A27DB-BD31-4B8C-83A1-F6EECF244321}">
                <p14:modId xmlns:p14="http://schemas.microsoft.com/office/powerpoint/2010/main" val="2512232629"/>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182285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31183-B5A7-BB57-9D9A-010FECFD818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A5E2D63-8DCB-9DF0-3D38-94D682985CA1}"/>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C53BC84F-87E5-FEB4-3516-398A840A53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51</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2_t">
            <a:extLst>
              <a:ext uri="{FF2B5EF4-FFF2-40B4-BE49-F238E27FC236}">
                <a16:creationId xmlns:a16="http://schemas.microsoft.com/office/drawing/2014/main" id="{B57C6FE4-0AE2-B01A-52BE-DB2D03CB6470}"/>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252;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307;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202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2_c" descr="Trust mean score trend data for Q7, plotted against the national average. ">
            <a:extLst>
              <a:ext uri="{FF2B5EF4-FFF2-40B4-BE49-F238E27FC236}">
                <a16:creationId xmlns:a16="http://schemas.microsoft.com/office/drawing/2014/main" id="{8177CA93-3772-A0C9-30EE-F06C500EB610}"/>
              </a:ext>
            </a:extLst>
          </p:cNvPr>
          <p:cNvGraphicFramePr/>
          <p:nvPr>
            <p:extLst>
              <p:ext uri="{D42A27DB-BD31-4B8C-83A1-F6EECF244321}">
                <p14:modId xmlns:p14="http://schemas.microsoft.com/office/powerpoint/2010/main" val="228521662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2_sig" descr="Significant changes 2021 vs 2020&#10;Significant changes 2021 vs 2019" title="Significant changes">
            <a:extLst>
              <a:ext uri="{FF2B5EF4-FFF2-40B4-BE49-F238E27FC236}">
                <a16:creationId xmlns:a16="http://schemas.microsoft.com/office/drawing/2014/main" id="{E18303F8-3251-DF81-1038-F1AB95F1E36B}"/>
              </a:ext>
            </a:extLst>
          </p:cNvPr>
          <p:cNvGraphicFramePr>
            <a:graphicFrameLocks noGrp="1"/>
          </p:cNvGraphicFramePr>
          <p:nvPr>
            <p:extLst>
              <p:ext uri="{D42A27DB-BD31-4B8C-83A1-F6EECF244321}">
                <p14:modId xmlns:p14="http://schemas.microsoft.com/office/powerpoint/2010/main" val="401489571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6437336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a:xfrm>
            <a:off x="419970" y="509078"/>
            <a:ext cx="11417697" cy="654856"/>
          </a:xfrm>
        </p:spPr>
        <p:txBody>
          <a:bodyPr>
            <a:normAutofit/>
          </a:bodyPr>
          <a:lstStyle/>
          <a:p>
            <a:r>
              <a:rPr lang="en-US"/>
              <a:t>Section 3. Your care</a:t>
            </a:r>
            <a:endParaRPr lang="en-GB"/>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52</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7_t">
            <a:extLst>
              <a:ext uri="{FF2B5EF4-FFF2-40B4-BE49-F238E27FC236}">
                <a16:creationId xmlns:a16="http://schemas.microsoft.com/office/drawing/2014/main" id="{143B76BE-491F-F9DD-3CCA-715DA065DDD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201;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236;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172</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6_t">
            <a:extLst>
              <a:ext uri="{FF2B5EF4-FFF2-40B4-BE49-F238E27FC236}">
                <a16:creationId xmlns:a16="http://schemas.microsoft.com/office/drawing/2014/main" id="{106FC5B6-EBF8-E656-499E-5212B0A51A75}"/>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281;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192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6_c" descr="Trust mean score trend data for Q7, plotted against the national average. ">
            <a:extLst>
              <a:ext uri="{FF2B5EF4-FFF2-40B4-BE49-F238E27FC236}">
                <a16:creationId xmlns:a16="http://schemas.microsoft.com/office/drawing/2014/main" id="{3F920A9A-5F15-7638-5086-6B7016699EEC}"/>
              </a:ext>
            </a:extLst>
          </p:cNvPr>
          <p:cNvGraphicFramePr/>
          <p:nvPr>
            <p:extLst>
              <p:ext uri="{D42A27DB-BD31-4B8C-83A1-F6EECF244321}">
                <p14:modId xmlns:p14="http://schemas.microsoft.com/office/powerpoint/2010/main" val="299057562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6_sig" descr="Significant changes 2021 vs 2020&#10;Significant changes 2021 vs 2019" title="Significant changes">
            <a:extLst>
              <a:ext uri="{FF2B5EF4-FFF2-40B4-BE49-F238E27FC236}">
                <a16:creationId xmlns:a16="http://schemas.microsoft.com/office/drawing/2014/main" id="{032B0A6E-2151-21C0-7DB8-10A88AACE71D}"/>
              </a:ext>
            </a:extLst>
          </p:cNvPr>
          <p:cNvGraphicFramePr>
            <a:graphicFrameLocks noGrp="1"/>
          </p:cNvGraphicFramePr>
          <p:nvPr>
            <p:extLst>
              <p:ext uri="{D42A27DB-BD31-4B8C-83A1-F6EECF244321}">
                <p14:modId xmlns:p14="http://schemas.microsoft.com/office/powerpoint/2010/main" val="2850012046"/>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7" name="Q17_sig" descr="Significant changes 2021 vs 2020&#10;Significant changes 2021 vs 2019" title="Significant changes">
            <a:extLst>
              <a:ext uri="{FF2B5EF4-FFF2-40B4-BE49-F238E27FC236}">
                <a16:creationId xmlns:a16="http://schemas.microsoft.com/office/drawing/2014/main" id="{50032D05-00C8-A41F-7499-85E8F93DB52B}"/>
              </a:ext>
            </a:extLst>
          </p:cNvPr>
          <p:cNvGraphicFramePr>
            <a:graphicFrameLocks noGrp="1"/>
          </p:cNvGraphicFramePr>
          <p:nvPr>
            <p:extLst>
              <p:ext uri="{D42A27DB-BD31-4B8C-83A1-F6EECF244321}">
                <p14:modId xmlns:p14="http://schemas.microsoft.com/office/powerpoint/2010/main" val="4294453960"/>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Decrease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Decrease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extLst>
                  <a:ext uri="{0D108BD9-81ED-4DB2-BD59-A6C34878D82A}">
                    <a16:rowId xmlns:a16="http://schemas.microsoft.com/office/drawing/2014/main" val="3714274860"/>
                  </a:ext>
                </a:extLst>
              </a:tr>
            </a:tbl>
          </a:graphicData>
        </a:graphic>
      </p:graphicFrame>
      <p:graphicFrame>
        <p:nvGraphicFramePr>
          <p:cNvPr id="8" name="Q17_c" descr="Trust mean score trend data for Q7, plotted against the national average. ">
            <a:extLst>
              <a:ext uri="{FF2B5EF4-FFF2-40B4-BE49-F238E27FC236}">
                <a16:creationId xmlns:a16="http://schemas.microsoft.com/office/drawing/2014/main" id="{E75AADF3-E453-D9F5-E085-018201B354E9}"/>
              </a:ext>
            </a:extLst>
          </p:cNvPr>
          <p:cNvGraphicFramePr/>
          <p:nvPr>
            <p:extLst>
              <p:ext uri="{D42A27DB-BD31-4B8C-83A1-F6EECF244321}">
                <p14:modId xmlns:p14="http://schemas.microsoft.com/office/powerpoint/2010/main" val="4189889143"/>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543403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03448-97C5-44C8-3D63-A321B7FA64E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7DFFCF3-0109-A5F6-D8A8-00FE7E5EC328}"/>
              </a:ext>
            </a:extLst>
          </p:cNvPr>
          <p:cNvSpPr>
            <a:spLocks noGrp="1"/>
          </p:cNvSpPr>
          <p:nvPr>
            <p:ph type="title"/>
          </p:nvPr>
        </p:nvSpPr>
        <p:spPr>
          <a:xfrm>
            <a:off x="419970" y="509078"/>
            <a:ext cx="11417697" cy="654856"/>
          </a:xfrm>
        </p:spPr>
        <p:txBody>
          <a:bodyPr>
            <a:normAutofit/>
          </a:bodyPr>
          <a:lstStyle/>
          <a:p>
            <a:r>
              <a:rPr lang="en-US"/>
              <a:t>Section 3. Your care </a:t>
            </a:r>
            <a:r>
              <a:rPr lang="en-GB"/>
              <a:t>(continued)</a:t>
            </a:r>
          </a:p>
        </p:txBody>
      </p:sp>
      <p:sp>
        <p:nvSpPr>
          <p:cNvPr id="45" name="Slide Number Placeholder 1">
            <a:extLst>
              <a:ext uri="{FF2B5EF4-FFF2-40B4-BE49-F238E27FC236}">
                <a16:creationId xmlns:a16="http://schemas.microsoft.com/office/drawing/2014/main" id="{1D658A42-4B7A-0609-EBC3-7309152F093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53</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8_t">
            <a:extLst>
              <a:ext uri="{FF2B5EF4-FFF2-40B4-BE49-F238E27FC236}">
                <a16:creationId xmlns:a16="http://schemas.microsoft.com/office/drawing/2014/main" id="{39F3F9E2-C126-4CF8-F952-6F33584D2687}"/>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252;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298;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205</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8_c" descr="Trust mean score trend data for Q7, plotted against the national average. ">
            <a:extLst>
              <a:ext uri="{FF2B5EF4-FFF2-40B4-BE49-F238E27FC236}">
                <a16:creationId xmlns:a16="http://schemas.microsoft.com/office/drawing/2014/main" id="{4BA7ABCE-AA30-394E-4FD9-45252C86EAC8}"/>
              </a:ext>
            </a:extLst>
          </p:cNvPr>
          <p:cNvGraphicFramePr/>
          <p:nvPr>
            <p:extLst>
              <p:ext uri="{D42A27DB-BD31-4B8C-83A1-F6EECF244321}">
                <p14:modId xmlns:p14="http://schemas.microsoft.com/office/powerpoint/2010/main" val="156245992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8_sig" descr="Significant changes 2021 vs 2020&#10;Significant changes 2021 vs 2019" title="Significant changes">
            <a:extLst>
              <a:ext uri="{FF2B5EF4-FFF2-40B4-BE49-F238E27FC236}">
                <a16:creationId xmlns:a16="http://schemas.microsoft.com/office/drawing/2014/main" id="{3256FEA6-13B1-1939-9647-548BBC7867A0}"/>
              </a:ext>
            </a:extLst>
          </p:cNvPr>
          <p:cNvGraphicFramePr>
            <a:graphicFrameLocks noGrp="1"/>
          </p:cNvGraphicFramePr>
          <p:nvPr>
            <p:extLst>
              <p:ext uri="{D42A27DB-BD31-4B8C-83A1-F6EECF244321}">
                <p14:modId xmlns:p14="http://schemas.microsoft.com/office/powerpoint/2010/main" val="222163187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1181991253"/>
                  </a:ext>
                </a:extLst>
              </a:tr>
            </a:tbl>
          </a:graphicData>
        </a:graphic>
      </p:graphicFrame>
    </p:spTree>
    <p:extLst>
      <p:ext uri="{BB962C8B-B14F-4D97-AF65-F5344CB8AC3E}">
        <p14:creationId xmlns:p14="http://schemas.microsoft.com/office/powerpoint/2010/main" val="3018048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54</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a:xfrm>
            <a:off x="419970" y="509078"/>
            <a:ext cx="11417697" cy="654856"/>
          </a:xfrm>
        </p:spPr>
        <p:txBody>
          <a:bodyPr>
            <a:normAutofit/>
          </a:bodyPr>
          <a:lstStyle/>
          <a:p>
            <a:r>
              <a:rPr lang="en-US"/>
              <a:t>Section 4. Medication</a:t>
            </a:r>
            <a:endParaRPr lang="en-GB"/>
          </a:p>
        </p:txBody>
      </p:sp>
      <p:sp>
        <p:nvSpPr>
          <p:cNvPr id="3" name="organisation_info">
            <a:extLst>
              <a:ext uri="{FF2B5EF4-FFF2-40B4-BE49-F238E27FC236}">
                <a16:creationId xmlns:a16="http://schemas.microsoft.com/office/drawing/2014/main" id="{E8E85309-7FAC-B283-4CFA-3581DB15860C}"/>
              </a:ext>
            </a:extLst>
          </p:cNvPr>
          <p:cNvSpPr txBox="1">
            <a:spLocks/>
          </p:cNvSpPr>
          <p:nvPr/>
        </p:nvSpPr>
        <p:spPr>
          <a:xfrm>
            <a:off x="515938" y="1261669"/>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Question 20 has been revised for 2025, leading to questions 21 and 22 not retaining historical comparability to previous survey years.</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23971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CFF91-878D-3F7D-36EF-F8037AA069C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A1B1114-BF0D-4C8E-298F-2D70B55A03DD}"/>
              </a:ext>
            </a:extLst>
          </p:cNvPr>
          <p:cNvSpPr>
            <a:spLocks noGrp="1"/>
          </p:cNvSpPr>
          <p:nvPr>
            <p:ph type="title"/>
          </p:nvPr>
        </p:nvSpPr>
        <p:spPr>
          <a:xfrm>
            <a:off x="419970" y="509078"/>
            <a:ext cx="11417697" cy="654856"/>
          </a:xfrm>
        </p:spPr>
        <p:txBody>
          <a:bodyPr>
            <a:normAutofit/>
          </a:bodyPr>
          <a:lstStyle/>
          <a:p>
            <a:r>
              <a:rPr lang="en-US"/>
              <a:t>Section 5. Psychological Therapies</a:t>
            </a:r>
            <a:endParaRPr lang="en-GB"/>
          </a:p>
        </p:txBody>
      </p:sp>
      <p:sp>
        <p:nvSpPr>
          <p:cNvPr id="45" name="Slide Number Placeholder 1">
            <a:extLst>
              <a:ext uri="{FF2B5EF4-FFF2-40B4-BE49-F238E27FC236}">
                <a16:creationId xmlns:a16="http://schemas.microsoft.com/office/drawing/2014/main" id="{6BD5C2BD-E419-B051-AFDA-11A48B9085A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55</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3" name="Q25_c" descr="Trust mean score trend data for Q7, plotted against the national average. ">
            <a:extLst>
              <a:ext uri="{FF2B5EF4-FFF2-40B4-BE49-F238E27FC236}">
                <a16:creationId xmlns:a16="http://schemas.microsoft.com/office/drawing/2014/main" id="{A1D2307B-2928-958B-9B8E-E9DF5535AC5F}"/>
              </a:ext>
            </a:extLst>
          </p:cNvPr>
          <p:cNvGraphicFramePr/>
          <p:nvPr>
            <p:extLst>
              <p:ext uri="{D42A27DB-BD31-4B8C-83A1-F6EECF244321}">
                <p14:modId xmlns:p14="http://schemas.microsoft.com/office/powerpoint/2010/main" val="377410857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5_sig" descr="Significant changes 2021 vs 2020&#10;Significant changes 2021 vs 2019" title="Significant changes">
            <a:extLst>
              <a:ext uri="{FF2B5EF4-FFF2-40B4-BE49-F238E27FC236}">
                <a16:creationId xmlns:a16="http://schemas.microsoft.com/office/drawing/2014/main" id="{963BF380-FAC1-CEC1-2D41-EE847DD406C0}"/>
              </a:ext>
            </a:extLst>
          </p:cNvPr>
          <p:cNvGraphicFramePr>
            <a:graphicFrameLocks noGrp="1"/>
          </p:cNvGraphicFramePr>
          <p:nvPr>
            <p:extLst>
              <p:ext uri="{D42A27DB-BD31-4B8C-83A1-F6EECF244321}">
                <p14:modId xmlns:p14="http://schemas.microsoft.com/office/powerpoint/2010/main" val="1769606318"/>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6" name="Q25_t">
            <a:extLst>
              <a:ext uri="{FF2B5EF4-FFF2-40B4-BE49-F238E27FC236}">
                <a16:creationId xmlns:a16="http://schemas.microsoft.com/office/drawing/2014/main" id="{4F139FBE-912D-A57C-B348-E2DF98AD8A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received any therapy in the last 12 months for their mental health needs.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138;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85</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93863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DC96-55F5-5242-4957-D719A1622211}"/>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5A7C3399-DEEC-4D80-823D-4A5CF3CE4564}"/>
              </a:ext>
            </a:extLst>
          </p:cNvPr>
          <p:cNvSpPr>
            <a:spLocks noGrp="1"/>
          </p:cNvSpPr>
          <p:nvPr>
            <p:ph type="title"/>
          </p:nvPr>
        </p:nvSpPr>
        <p:spPr>
          <a:xfrm>
            <a:off x="419970" y="509078"/>
            <a:ext cx="11417697" cy="654856"/>
          </a:xfrm>
        </p:spPr>
        <p:txBody>
          <a:bodyPr>
            <a:normAutofit/>
          </a:bodyPr>
          <a:lstStyle/>
          <a:p>
            <a:r>
              <a:rPr lang="en-US"/>
              <a:t>Section 6. Crisis care support</a:t>
            </a:r>
            <a:endParaRPr lang="en-GB"/>
          </a:p>
        </p:txBody>
      </p:sp>
      <p:sp>
        <p:nvSpPr>
          <p:cNvPr id="2" name="Slide Number Placeholder 1">
            <a:extLst>
              <a:ext uri="{FF2B5EF4-FFF2-40B4-BE49-F238E27FC236}">
                <a16:creationId xmlns:a16="http://schemas.microsoft.com/office/drawing/2014/main" id="{F58B3CED-7EE9-46DA-5786-88BD74808FB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1E6EEB85-7E89-75A6-EEFE-91D6580900D2}"/>
              </a:ext>
            </a:extLst>
          </p:cNvPr>
          <p:cNvSpPr txBox="1">
            <a:spLocks/>
          </p:cNvSpPr>
          <p:nvPr/>
        </p:nvSpPr>
        <p:spPr>
          <a:xfrm>
            <a:off x="515938" y="1314097"/>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that no data is available for this section due to question amendments, which means historical comparability with previous survey years cannot be maintained.</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81897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a:xfrm>
            <a:off x="419970" y="509078"/>
            <a:ext cx="11417697" cy="654856"/>
          </a:xfrm>
        </p:spPr>
        <p:txBody>
          <a:bodyPr>
            <a:normAutofit/>
          </a:bodyPr>
          <a:lstStyle/>
          <a:p>
            <a:r>
              <a:rPr lang="en-US"/>
              <a:t>Section 7. Crisis care access</a:t>
            </a:r>
            <a:endParaRPr lang="en-GB"/>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57</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26_t">
            <a:extLst>
              <a:ext uri="{FF2B5EF4-FFF2-40B4-BE49-F238E27FC236}">
                <a16:creationId xmlns:a16="http://schemas.microsoft.com/office/drawing/2014/main" id="{D802B284-6FBD-2819-A08E-8843153219C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240;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282;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194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26_c" descr="Trust mean score trend data for Q7, plotted against the national average. ">
            <a:extLst>
              <a:ext uri="{FF2B5EF4-FFF2-40B4-BE49-F238E27FC236}">
                <a16:creationId xmlns:a16="http://schemas.microsoft.com/office/drawing/2014/main" id="{F76072FA-3541-2CA0-7ED3-669BE1731A5C}"/>
              </a:ext>
            </a:extLst>
          </p:cNvPr>
          <p:cNvGraphicFramePr/>
          <p:nvPr>
            <p:extLst>
              <p:ext uri="{D42A27DB-BD31-4B8C-83A1-F6EECF244321}">
                <p14:modId xmlns:p14="http://schemas.microsoft.com/office/powerpoint/2010/main" val="196734941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26_sig" descr="Significant changes 2021 vs 2020&#10;Significant changes 2021 vs 2019" title="Significant changes">
            <a:extLst>
              <a:ext uri="{FF2B5EF4-FFF2-40B4-BE49-F238E27FC236}">
                <a16:creationId xmlns:a16="http://schemas.microsoft.com/office/drawing/2014/main" id="{3B1168F3-3FB9-C026-FB9B-01B704FF3530}"/>
              </a:ext>
            </a:extLst>
          </p:cNvPr>
          <p:cNvGraphicFramePr>
            <a:graphicFrameLocks noGrp="1"/>
          </p:cNvGraphicFramePr>
          <p:nvPr>
            <p:extLst>
              <p:ext uri="{D42A27DB-BD31-4B8C-83A1-F6EECF244321}">
                <p14:modId xmlns:p14="http://schemas.microsoft.com/office/powerpoint/2010/main" val="363600332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7900583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405-15D8-09C2-9717-6AA921FF19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689AC-42A4-7D7C-BA18-8EC9592AD3A1}"/>
              </a:ext>
            </a:extLst>
          </p:cNvPr>
          <p:cNvSpPr>
            <a:spLocks noGrp="1"/>
          </p:cNvSpPr>
          <p:nvPr>
            <p:ph type="title"/>
          </p:nvPr>
        </p:nvSpPr>
        <p:spPr>
          <a:xfrm>
            <a:off x="419970" y="509078"/>
            <a:ext cx="11417697" cy="654856"/>
          </a:xfrm>
        </p:spPr>
        <p:txBody>
          <a:bodyPr>
            <a:normAutofit/>
          </a:bodyPr>
          <a:lstStyle/>
          <a:p>
            <a:r>
              <a:rPr lang="en-US"/>
              <a:t>Section 8. </a:t>
            </a:r>
            <a:r>
              <a:rPr lang="en-GB"/>
              <a:t>Support with other areas of life</a:t>
            </a:r>
          </a:p>
        </p:txBody>
      </p:sp>
      <p:sp>
        <p:nvSpPr>
          <p:cNvPr id="45" name="Slide Number Placeholder 1">
            <a:extLst>
              <a:ext uri="{FF2B5EF4-FFF2-40B4-BE49-F238E27FC236}">
                <a16:creationId xmlns:a16="http://schemas.microsoft.com/office/drawing/2014/main" id="{84B68A11-07A5-1642-5313-4E6D156B3BD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2_1_t">
            <a:extLst>
              <a:ext uri="{FF2B5EF4-FFF2-40B4-BE49-F238E27FC236}">
                <a16:creationId xmlns:a16="http://schemas.microsoft.com/office/drawing/2014/main" id="{6A3ABE8A-7D84-531D-BE4E-90B0CEDB66E8}"/>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201;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254;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165</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1_t">
            <a:extLst>
              <a:ext uri="{FF2B5EF4-FFF2-40B4-BE49-F238E27FC236}">
                <a16:creationId xmlns:a16="http://schemas.microsoft.com/office/drawing/2014/main" id="{EA1A4F6B-E8E9-76F5-91FE-38787A1F504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had support and did not need this, did not need support or did not have physical health needs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197;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130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1_c" descr="Trust mean score trend data for Q7, plotted against the national average. ">
            <a:extLst>
              <a:ext uri="{FF2B5EF4-FFF2-40B4-BE49-F238E27FC236}">
                <a16:creationId xmlns:a16="http://schemas.microsoft.com/office/drawing/2014/main" id="{C4FEB7A6-69DD-E586-230B-BD5D1A1C458E}"/>
              </a:ext>
            </a:extLst>
          </p:cNvPr>
          <p:cNvGraphicFramePr/>
          <p:nvPr>
            <p:extLst>
              <p:ext uri="{D42A27DB-BD31-4B8C-83A1-F6EECF244321}">
                <p14:modId xmlns:p14="http://schemas.microsoft.com/office/powerpoint/2010/main" val="284841499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2_1_c" descr="Trust mean score trend data for Q7, plotted against the national average. ">
            <a:extLst>
              <a:ext uri="{FF2B5EF4-FFF2-40B4-BE49-F238E27FC236}">
                <a16:creationId xmlns:a16="http://schemas.microsoft.com/office/drawing/2014/main" id="{4F6ABAB3-1FF9-8B6A-E0A8-51C4A10B56D4}"/>
              </a:ext>
            </a:extLst>
          </p:cNvPr>
          <p:cNvGraphicFramePr/>
          <p:nvPr>
            <p:extLst>
              <p:ext uri="{D42A27DB-BD31-4B8C-83A1-F6EECF244321}">
                <p14:modId xmlns:p14="http://schemas.microsoft.com/office/powerpoint/2010/main" val="1025440568"/>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1_sig" descr="Significant changes 2021 vs 2020&#10;Significant changes 2021 vs 2019" title="Significant changes">
            <a:extLst>
              <a:ext uri="{FF2B5EF4-FFF2-40B4-BE49-F238E27FC236}">
                <a16:creationId xmlns:a16="http://schemas.microsoft.com/office/drawing/2014/main" id="{338DBFE9-47E5-129E-97FB-1DBA2FACD1A6}"/>
              </a:ext>
            </a:extLst>
          </p:cNvPr>
          <p:cNvGraphicFramePr>
            <a:graphicFrameLocks noGrp="1"/>
          </p:cNvGraphicFramePr>
          <p:nvPr>
            <p:extLst>
              <p:ext uri="{D42A27DB-BD31-4B8C-83A1-F6EECF244321}">
                <p14:modId xmlns:p14="http://schemas.microsoft.com/office/powerpoint/2010/main" val="379796057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2_1_sig" descr="Significant changes 2021 vs 2020&#10;Significant changes 2021 vs 2019" title="Significant changes">
            <a:extLst>
              <a:ext uri="{FF2B5EF4-FFF2-40B4-BE49-F238E27FC236}">
                <a16:creationId xmlns:a16="http://schemas.microsoft.com/office/drawing/2014/main" id="{9FB8EDC4-DD7D-63B9-CD7F-4EAADADF68F5}"/>
              </a:ext>
            </a:extLst>
          </p:cNvPr>
          <p:cNvGraphicFramePr>
            <a:graphicFrameLocks noGrp="1"/>
          </p:cNvGraphicFramePr>
          <p:nvPr>
            <p:extLst>
              <p:ext uri="{D42A27DB-BD31-4B8C-83A1-F6EECF244321}">
                <p14:modId xmlns:p14="http://schemas.microsoft.com/office/powerpoint/2010/main" val="2074258412"/>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Decrease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Decrease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42504750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FF0-62EB-F376-E93A-ADC2E852C4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6CF79D-44C7-A989-F8D4-19BC8A9371C8}"/>
              </a:ext>
            </a:extLst>
          </p:cNvPr>
          <p:cNvSpPr>
            <a:spLocks noGrp="1"/>
          </p:cNvSpPr>
          <p:nvPr>
            <p:ph type="title"/>
          </p:nvPr>
        </p:nvSpPr>
        <p:spPr>
          <a:xfrm>
            <a:off x="419970" y="509078"/>
            <a:ext cx="11417697" cy="654856"/>
          </a:xfrm>
        </p:spPr>
        <p:txBody>
          <a:bodyPr>
            <a:normAutofit/>
          </a:bodyPr>
          <a:lstStyle/>
          <a:p>
            <a:r>
              <a:rPr lang="en-US"/>
              <a:t>Section 8. Support with other areas of life </a:t>
            </a:r>
            <a:r>
              <a:rPr lang="en-GB"/>
              <a:t>(continued)</a:t>
            </a:r>
          </a:p>
        </p:txBody>
      </p:sp>
      <p:sp>
        <p:nvSpPr>
          <p:cNvPr id="45" name="Slide Number Placeholder 1">
            <a:extLst>
              <a:ext uri="{FF2B5EF4-FFF2-40B4-BE49-F238E27FC236}">
                <a16:creationId xmlns:a16="http://schemas.microsoft.com/office/drawing/2014/main" id="{A314C2DA-F6A4-E8E9-61C4-F5B405D048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3_t">
            <a:extLst>
              <a:ext uri="{FF2B5EF4-FFF2-40B4-BE49-F238E27FC236}">
                <a16:creationId xmlns:a16="http://schemas.microsoft.com/office/drawing/2014/main" id="{F16C8417-26C4-84E1-D00D-15910B355176}"/>
              </a:ext>
            </a:extLst>
          </p:cNvPr>
          <p:cNvSpPr/>
          <p:nvPr/>
        </p:nvSpPr>
        <p:spPr>
          <a:xfrm>
            <a:off x="6826693" y="5857289"/>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171;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213;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129</a:t>
            </a:r>
            <a:endParaRPr lang="en-GB" sz="900" dirty="0">
              <a:solidFill>
                <a:srgbClr val="595959"/>
              </a:solidFill>
              <a:latin typeface="Arial" panose="020B0604020202020204" pitchFamily="34" charset="0"/>
              <a:cs typeface="Arial" panose="020B0604020202020204" pitchFamily="34" charset="0"/>
            </a:endParaRPr>
          </a:p>
        </p:txBody>
      </p:sp>
      <p:sp>
        <p:nvSpPr>
          <p:cNvPr id="3" name="Q32_2_t">
            <a:extLst>
              <a:ext uri="{FF2B5EF4-FFF2-40B4-BE49-F238E27FC236}">
                <a16:creationId xmlns:a16="http://schemas.microsoft.com/office/drawing/2014/main" id="{4BB867B8-DDB6-BA03-5CCA-55CF27CC4B8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158;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118</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2_2_c" descr="Trust mean score trend data for Q7, plotted against the national average. ">
            <a:extLst>
              <a:ext uri="{FF2B5EF4-FFF2-40B4-BE49-F238E27FC236}">
                <a16:creationId xmlns:a16="http://schemas.microsoft.com/office/drawing/2014/main" id="{4830688F-D108-F87B-8984-F127123BDCE7}"/>
              </a:ext>
            </a:extLst>
          </p:cNvPr>
          <p:cNvGraphicFramePr/>
          <p:nvPr>
            <p:extLst>
              <p:ext uri="{D42A27DB-BD31-4B8C-83A1-F6EECF244321}">
                <p14:modId xmlns:p14="http://schemas.microsoft.com/office/powerpoint/2010/main" val="157024011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3_c" descr="Trust mean score trend data for Q7, plotted against the national average. ">
            <a:extLst>
              <a:ext uri="{FF2B5EF4-FFF2-40B4-BE49-F238E27FC236}">
                <a16:creationId xmlns:a16="http://schemas.microsoft.com/office/drawing/2014/main" id="{BC5349FF-CC1F-5F1E-B9E4-8F725002B6E9}"/>
              </a:ext>
            </a:extLst>
          </p:cNvPr>
          <p:cNvGraphicFramePr/>
          <p:nvPr>
            <p:extLst>
              <p:ext uri="{D42A27DB-BD31-4B8C-83A1-F6EECF244321}">
                <p14:modId xmlns:p14="http://schemas.microsoft.com/office/powerpoint/2010/main" val="849173983"/>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2_2_sig" descr="Significant changes 2021 vs 2020&#10;Significant changes 2021 vs 2019" title="Significant changes">
            <a:extLst>
              <a:ext uri="{FF2B5EF4-FFF2-40B4-BE49-F238E27FC236}">
                <a16:creationId xmlns:a16="http://schemas.microsoft.com/office/drawing/2014/main" id="{DDC34E98-C016-8F2B-EB10-593BF1C89400}"/>
              </a:ext>
            </a:extLst>
          </p:cNvPr>
          <p:cNvGraphicFramePr>
            <a:graphicFrameLocks noGrp="1"/>
          </p:cNvGraphicFramePr>
          <p:nvPr>
            <p:extLst>
              <p:ext uri="{D42A27DB-BD31-4B8C-83A1-F6EECF244321}">
                <p14:modId xmlns:p14="http://schemas.microsoft.com/office/powerpoint/2010/main" val="399244978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3_sig" descr="Significant changes 2021 vs 2020&#10;Significant changes 2021 vs 2019" title="Significant changes">
            <a:extLst>
              <a:ext uri="{FF2B5EF4-FFF2-40B4-BE49-F238E27FC236}">
                <a16:creationId xmlns:a16="http://schemas.microsoft.com/office/drawing/2014/main" id="{98D9E825-C02F-27B1-9CBD-6D276372EE35}"/>
              </a:ext>
            </a:extLst>
          </p:cNvPr>
          <p:cNvGraphicFramePr>
            <a:graphicFrameLocks noGrp="1"/>
          </p:cNvGraphicFramePr>
          <p:nvPr>
            <p:extLst>
              <p:ext uri="{D42A27DB-BD31-4B8C-83A1-F6EECF244321}">
                <p14:modId xmlns:p14="http://schemas.microsoft.com/office/powerpoint/2010/main" val="3438695477"/>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Decrease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3701740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79672" y="1280776"/>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 section.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 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A score of 10 represents the best possible result and a score of 0 the worst. The higher the score for each question, the better the trust is performing. </a:t>
            </a:r>
          </a:p>
          <a:p>
            <a:pPr>
              <a:spcBef>
                <a:spcPts val="600"/>
              </a:spcBef>
              <a:spcAft>
                <a:spcPts val="600"/>
              </a:spcAft>
            </a:pPr>
            <a:r>
              <a:rPr lang="en-US" sz="1200" dirty="0">
                <a:latin typeface="Arial" panose="020B0604020202020204" pitchFamily="34" charset="0"/>
                <a:cs typeface="Arial" panose="020B0604020202020204" pitchFamily="34" charset="0"/>
              </a:rPr>
              <a:t>Only evaluative questions in the questionnaire are scored. Some questions are descriptive (for example Q1), and others are ‘routing questions’, which are designed to filter out respondents to whom subsequent questions do not apply (for example Q20). These questions are not scored. </a:t>
            </a:r>
          </a:p>
          <a:p>
            <a:pPr>
              <a:spcBef>
                <a:spcPts val="600"/>
              </a:spcBef>
              <a:spcAft>
                <a:spcPts val="600"/>
              </a:spcAft>
            </a:pPr>
            <a:r>
              <a:rPr lang="en-US" sz="1200" dirty="0">
                <a:latin typeface="Arial" panose="020B0604020202020204" pitchFamily="34" charset="0"/>
                <a:cs typeface="Arial" panose="020B0604020202020204" pitchFamily="34" charset="0"/>
              </a:rPr>
              <a:t>Please refer to the </a:t>
            </a:r>
            <a:r>
              <a:rPr lang="en-US"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t>
            </a:r>
          </a:p>
          <a:p>
            <a:pPr>
              <a:spcBef>
                <a:spcPts val="600"/>
              </a:spcBef>
              <a:spcAft>
                <a:spcPts val="600"/>
              </a:spcAft>
            </a:pPr>
            <a:r>
              <a:rPr lang="en-GB" sz="1200" dirty="0">
                <a:latin typeface="Arial" panose="020B0604020202020204" pitchFamily="34" charset="0"/>
                <a:cs typeface="Arial" panose="020B0604020202020204" pitchFamily="34" charset="0"/>
              </a:rPr>
              <a:t>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200" dirty="0">
                <a:latin typeface="Arial" panose="020B0604020202020204" pitchFamily="34" charset="0"/>
                <a:cs typeface="Arial" panose="020B0604020202020204" pitchFamily="34" charset="0"/>
              </a:rPr>
              <a:t>Benchmark data is not provided if fewer than 30 trusts have data for a given question.</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survey technical document</a:t>
            </a:r>
            <a:r>
              <a:rPr lang="en-GB" sz="1200" dirty="0">
                <a:latin typeface="Arial" panose="020B0604020202020204" pitchFamily="34" charset="0"/>
                <a:cs typeface="Arial" panose="020B0604020202020204" pitchFamily="34" charset="0"/>
              </a:rPr>
              <a:t> which is on the 'Analysis and Reporting' section of the 2025 Community mental health survey webpage on the NHS surveys website.</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a:xfrm>
            <a:off x="419970" y="509078"/>
            <a:ext cx="11417697" cy="654856"/>
          </a:xfrm>
        </p:spPr>
        <p:txBody>
          <a:bodyPr>
            <a:normAutofit/>
          </a:bodyPr>
          <a:lstStyle/>
          <a:p>
            <a:r>
              <a:rPr lang="en-US"/>
              <a:t>Section 9. Support in accessing care</a:t>
            </a:r>
            <a:endParaRPr lang="en-GB"/>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4_t">
            <a:extLst>
              <a:ext uri="{FF2B5EF4-FFF2-40B4-BE49-F238E27FC236}">
                <a16:creationId xmlns:a16="http://schemas.microsoft.com/office/drawing/2014/main" id="{AA8CBDB3-9082-56F1-AE99-592A66F9665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200;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246;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173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4_c" descr="Trust mean score trend data for Q7, plotted against the national average. ">
            <a:extLst>
              <a:ext uri="{FF2B5EF4-FFF2-40B4-BE49-F238E27FC236}">
                <a16:creationId xmlns:a16="http://schemas.microsoft.com/office/drawing/2014/main" id="{05D2A1E7-0C54-F16C-404F-06E7361C5F96}"/>
              </a:ext>
            </a:extLst>
          </p:cNvPr>
          <p:cNvGraphicFramePr/>
          <p:nvPr>
            <p:extLst>
              <p:ext uri="{D42A27DB-BD31-4B8C-83A1-F6EECF244321}">
                <p14:modId xmlns:p14="http://schemas.microsoft.com/office/powerpoint/2010/main" val="425408279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34_sig" descr="Significant changes 2021 vs 2020&#10;Significant changes 2021 vs 2019" title="Significant changes">
            <a:extLst>
              <a:ext uri="{FF2B5EF4-FFF2-40B4-BE49-F238E27FC236}">
                <a16:creationId xmlns:a16="http://schemas.microsoft.com/office/drawing/2014/main" id="{5F7E24C2-771F-FB8F-31EC-E0A6A9E8DB9D}"/>
              </a:ext>
            </a:extLst>
          </p:cNvPr>
          <p:cNvGraphicFramePr>
            <a:graphicFrameLocks noGrp="1"/>
          </p:cNvGraphicFramePr>
          <p:nvPr>
            <p:extLst>
              <p:ext uri="{D42A27DB-BD31-4B8C-83A1-F6EECF244321}">
                <p14:modId xmlns:p14="http://schemas.microsoft.com/office/powerpoint/2010/main" val="14372425"/>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8025383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a:xfrm>
            <a:off x="419970" y="509078"/>
            <a:ext cx="11417697" cy="654856"/>
          </a:xfrm>
        </p:spPr>
        <p:txBody>
          <a:bodyPr>
            <a:normAutofit/>
          </a:bodyPr>
          <a:lstStyle/>
          <a:p>
            <a:r>
              <a:rPr lang="en-US"/>
              <a:t>Section 10. Respect, dignity and compassion</a:t>
            </a:r>
            <a:endParaRPr lang="en-GB"/>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61</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9_t">
            <a:extLst>
              <a:ext uri="{FF2B5EF4-FFF2-40B4-BE49-F238E27FC236}">
                <a16:creationId xmlns:a16="http://schemas.microsoft.com/office/drawing/2014/main" id="{4381EECF-F6A9-5B36-1837-D62602388163}"/>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259;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319;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214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4_t">
            <a:extLst>
              <a:ext uri="{FF2B5EF4-FFF2-40B4-BE49-F238E27FC236}">
                <a16:creationId xmlns:a16="http://schemas.microsoft.com/office/drawing/2014/main" id="{D4443F62-FEB1-3F8A-370D-6586E0B7EAB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257;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315;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211</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4_c" descr="Trust mean score trend data for Q7, plotted against the national average. ">
            <a:extLst>
              <a:ext uri="{FF2B5EF4-FFF2-40B4-BE49-F238E27FC236}">
                <a16:creationId xmlns:a16="http://schemas.microsoft.com/office/drawing/2014/main" id="{45442E3E-B470-44A6-9B3A-E9A858DC578E}"/>
              </a:ext>
            </a:extLst>
          </p:cNvPr>
          <p:cNvGraphicFramePr/>
          <p:nvPr>
            <p:extLst>
              <p:ext uri="{D42A27DB-BD31-4B8C-83A1-F6EECF244321}">
                <p14:modId xmlns:p14="http://schemas.microsoft.com/office/powerpoint/2010/main" val="167149844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9_c" descr="Trust mean score trend data for Q7, plotted against the national average. ">
            <a:extLst>
              <a:ext uri="{FF2B5EF4-FFF2-40B4-BE49-F238E27FC236}">
                <a16:creationId xmlns:a16="http://schemas.microsoft.com/office/drawing/2014/main" id="{6C120EC1-0E60-3BB8-8C64-2B55A8301369}"/>
              </a:ext>
            </a:extLst>
          </p:cNvPr>
          <p:cNvGraphicFramePr/>
          <p:nvPr>
            <p:extLst>
              <p:ext uri="{D42A27DB-BD31-4B8C-83A1-F6EECF244321}">
                <p14:modId xmlns:p14="http://schemas.microsoft.com/office/powerpoint/2010/main" val="4238766812"/>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14_sig" descr="Significant changes 2021 vs 2020&#10;Significant changes 2021 vs 2019" title="Significant changes">
            <a:extLst>
              <a:ext uri="{FF2B5EF4-FFF2-40B4-BE49-F238E27FC236}">
                <a16:creationId xmlns:a16="http://schemas.microsoft.com/office/drawing/2014/main" id="{407FED2B-4EE6-F4AD-47C2-7880DB07625F}"/>
              </a:ext>
            </a:extLst>
          </p:cNvPr>
          <p:cNvGraphicFramePr>
            <a:graphicFrameLocks noGrp="1"/>
          </p:cNvGraphicFramePr>
          <p:nvPr>
            <p:extLst>
              <p:ext uri="{D42A27DB-BD31-4B8C-83A1-F6EECF244321}">
                <p14:modId xmlns:p14="http://schemas.microsoft.com/office/powerpoint/2010/main" val="170398098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9_sig" descr="Significant changes 2021 vs 2020&#10;Significant changes 2021 vs 2019" title="Significant changes">
            <a:extLst>
              <a:ext uri="{FF2B5EF4-FFF2-40B4-BE49-F238E27FC236}">
                <a16:creationId xmlns:a16="http://schemas.microsoft.com/office/drawing/2014/main" id="{63762962-035E-24C6-EBC8-D01230D824E1}"/>
              </a:ext>
            </a:extLst>
          </p:cNvPr>
          <p:cNvGraphicFramePr>
            <a:graphicFrameLocks noGrp="1"/>
          </p:cNvGraphicFramePr>
          <p:nvPr>
            <p:extLst>
              <p:ext uri="{D42A27DB-BD31-4B8C-83A1-F6EECF244321}">
                <p14:modId xmlns:p14="http://schemas.microsoft.com/office/powerpoint/2010/main" val="366053628"/>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20538107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a:xfrm>
            <a:off x="419970" y="509078"/>
            <a:ext cx="11417697" cy="654856"/>
          </a:xfrm>
        </p:spPr>
        <p:txBody>
          <a:bodyPr>
            <a:normAutofit/>
          </a:bodyPr>
          <a:lstStyle/>
          <a:p>
            <a:r>
              <a:rPr lang="en-US"/>
              <a:t>Section 11. Overall experience</a:t>
            </a:r>
            <a:endParaRPr lang="en-GB"/>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62</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8_t">
            <a:extLst>
              <a:ext uri="{FF2B5EF4-FFF2-40B4-BE49-F238E27FC236}">
                <a16:creationId xmlns:a16="http://schemas.microsoft.com/office/drawing/2014/main" id="{D7881A8D-FC83-975B-3402-6CDE4540B651}"/>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258;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318;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215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2" name="Q38_c" descr="Trust mean score trend data for Q7, plotted against the national average. ">
            <a:extLst>
              <a:ext uri="{FF2B5EF4-FFF2-40B4-BE49-F238E27FC236}">
                <a16:creationId xmlns:a16="http://schemas.microsoft.com/office/drawing/2014/main" id="{521C1FCD-CABE-3E37-F8A9-3656FBD88A83}"/>
              </a:ext>
            </a:extLst>
          </p:cNvPr>
          <p:cNvGraphicFramePr/>
          <p:nvPr>
            <p:extLst>
              <p:ext uri="{D42A27DB-BD31-4B8C-83A1-F6EECF244321}">
                <p14:modId xmlns:p14="http://schemas.microsoft.com/office/powerpoint/2010/main" val="39960201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8_sig" descr="Significant changes 2021 vs 2020&#10;Significant changes 2021 vs 2019" title="Significant changes">
            <a:extLst>
              <a:ext uri="{FF2B5EF4-FFF2-40B4-BE49-F238E27FC236}">
                <a16:creationId xmlns:a16="http://schemas.microsoft.com/office/drawing/2014/main" id="{D29C9B23-F109-439B-9C66-FD9130EDC186}"/>
              </a:ext>
            </a:extLst>
          </p:cNvPr>
          <p:cNvGraphicFramePr>
            <a:graphicFrameLocks noGrp="1"/>
          </p:cNvGraphicFramePr>
          <p:nvPr>
            <p:extLst>
              <p:ext uri="{D42A27DB-BD31-4B8C-83A1-F6EECF244321}">
                <p14:modId xmlns:p14="http://schemas.microsoft.com/office/powerpoint/2010/main" val="2339363297"/>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6024563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a:xfrm>
            <a:off x="419970" y="509078"/>
            <a:ext cx="11417697" cy="654856"/>
          </a:xfrm>
        </p:spPr>
        <p:txBody>
          <a:bodyPr>
            <a:normAutofit/>
          </a:bodyPr>
          <a:lstStyle/>
          <a:p>
            <a:r>
              <a:rPr lang="en-US"/>
              <a:t>Section 12. Feedback</a:t>
            </a:r>
            <a:endParaRPr lang="en-GB"/>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63</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40_t">
            <a:extLst>
              <a:ext uri="{FF2B5EF4-FFF2-40B4-BE49-F238E27FC236}">
                <a16:creationId xmlns:a16="http://schemas.microsoft.com/office/drawing/2014/main" id="{1DFA2614-7B8F-3FE5-AA88-19A68334571C}"/>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214;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250;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178</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40_c" descr="Trust mean score trend data for Q7, plotted against the national average. ">
            <a:extLst>
              <a:ext uri="{FF2B5EF4-FFF2-40B4-BE49-F238E27FC236}">
                <a16:creationId xmlns:a16="http://schemas.microsoft.com/office/drawing/2014/main" id="{9B62AA50-8A9B-0F26-0359-BA6B97CCDECB}"/>
              </a:ext>
            </a:extLst>
          </p:cNvPr>
          <p:cNvGraphicFramePr/>
          <p:nvPr>
            <p:extLst>
              <p:ext uri="{D42A27DB-BD31-4B8C-83A1-F6EECF244321}">
                <p14:modId xmlns:p14="http://schemas.microsoft.com/office/powerpoint/2010/main" val="238312062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40_sig" descr="Significant changes 2021 vs 2020&#10;Significant changes 2021 vs 2019" title="Significant changes">
            <a:extLst>
              <a:ext uri="{FF2B5EF4-FFF2-40B4-BE49-F238E27FC236}">
                <a16:creationId xmlns:a16="http://schemas.microsoft.com/office/drawing/2014/main" id="{120B01A0-655D-8A10-D458-EB9D663E8FA9}"/>
              </a:ext>
            </a:extLst>
          </p:cNvPr>
          <p:cNvGraphicFramePr>
            <a:graphicFrameLocks noGrp="1"/>
          </p:cNvGraphicFramePr>
          <p:nvPr>
            <p:extLst>
              <p:ext uri="{D42A27DB-BD31-4B8C-83A1-F6EECF244321}">
                <p14:modId xmlns:p14="http://schemas.microsoft.com/office/powerpoint/2010/main" val="306702298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529809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9A421-380C-AD27-118C-6362F35867F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FCE109F6-748B-7C74-A9E9-D0BDB10CC61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64</a:t>
            </a:fld>
            <a:r>
              <a:rPr lang="en-GB" sz="900" b="1">
                <a:solidFill>
                  <a:schemeClr val="bg1"/>
                </a:solidFill>
                <a:latin typeface="Arial" panose="020B0604020202020204" pitchFamily="34" charset="0"/>
                <a:cs typeface="Arial" panose="020B0604020202020204" pitchFamily="34" charset="0"/>
              </a:rPr>
              <a:t>  </a:t>
            </a:r>
          </a:p>
        </p:txBody>
      </p:sp>
      <p:sp>
        <p:nvSpPr>
          <p:cNvPr id="6" name="Title 4">
            <a:extLst>
              <a:ext uri="{FF2B5EF4-FFF2-40B4-BE49-F238E27FC236}">
                <a16:creationId xmlns:a16="http://schemas.microsoft.com/office/drawing/2014/main" id="{D0A86E11-1CD2-CAEE-2E29-3E38A0E30743}"/>
              </a:ext>
            </a:extLst>
          </p:cNvPr>
          <p:cNvSpPr>
            <a:spLocks noGrp="1"/>
          </p:cNvSpPr>
          <p:nvPr>
            <p:ph type="title"/>
          </p:nvPr>
        </p:nvSpPr>
        <p:spPr>
          <a:xfrm>
            <a:off x="628768" y="1913524"/>
            <a:ext cx="983156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530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D96AE-B7E9-EE74-324D-5A5AFD85D757}"/>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701BE4FC-D0D1-ADBC-E2DE-DEC8C06DE59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84A7AA1D-1720-40D6-F0EB-7601A37E6613}"/>
              </a:ext>
            </a:extLst>
          </p:cNvPr>
          <p:cNvSpPr txBox="1">
            <a:spLocks/>
          </p:cNvSpPr>
          <p:nvPr/>
        </p:nvSpPr>
        <p:spPr>
          <a:xfrm>
            <a:off x="141514" y="818267"/>
            <a:ext cx="11217474" cy="995184"/>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dirty="0">
                <a:effectLst/>
                <a:latin typeface="Arial" panose="020B0604020202020204" pitchFamily="34" charset="0"/>
                <a:ea typeface="Aptos" panose="020B0004020202020204" pitchFamily="34" charset="0"/>
                <a:cs typeface="Arial" panose="020B0604020202020204" pitchFamily="34" charset="0"/>
              </a:rPr>
              <a:t>RRE Midlands Partnership University NHS Foundation Trust does not have data for Older People’s Mental </a:t>
            </a:r>
            <a:r>
              <a:rPr lang="en-GB" sz="1400" kern="100" dirty="0">
                <a:latin typeface="Arial" panose="020B0604020202020204" pitchFamily="34" charset="0"/>
                <a:ea typeface="Aptos" panose="020B0004020202020204" pitchFamily="34" charset="0"/>
                <a:cs typeface="Arial" panose="020B0604020202020204" pitchFamily="34" charset="0"/>
              </a:rPr>
              <a:t>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no available data or low base size.</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57357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66</a:t>
            </a:fld>
            <a:r>
              <a:rPr lang="en-GB" sz="900" b="1">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77D397E5-9544-E8AE-369F-6A59EFEEAD31}"/>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a:t>Comparison to other trusts:</a:t>
            </a:r>
          </a:p>
          <a:p>
            <a:pPr>
              <a:defRPr/>
            </a:pPr>
            <a:r>
              <a:rPr lang="en-US" sz="4000" b="1">
                <a:latin typeface="Arial" panose="020B0604020202020204" pitchFamily="34" charset="0"/>
                <a:cs typeface="Arial" panose="020B0604020202020204" pitchFamily="34" charset="0"/>
              </a:rPr>
              <a:t>Adult Mental Health Services</a:t>
            </a:r>
            <a:r>
              <a:rPr lang="en-GB" sz="4000" b="1">
                <a:latin typeface="Arial" panose="020B0604020202020204" pitchFamily="34" charset="0"/>
                <a:cs typeface="Arial" panose="020B0604020202020204" pitchFamily="34" charset="0"/>
              </a:rPr>
              <a:t> and </a:t>
            </a:r>
            <a:r>
              <a:rPr lang="en-US" sz="4000" b="1">
                <a:latin typeface="Arial" panose="020B0604020202020204" pitchFamily="34" charset="0"/>
                <a:cs typeface="Arial" panose="020B0604020202020204" pitchFamily="34" charset="0"/>
              </a:rPr>
              <a:t>Older People’s Mental Health Services</a:t>
            </a:r>
            <a:endParaRPr lang="en-GB" sz="4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34FB9209-6A53-2FB4-922F-44FD5BE061ED}"/>
              </a:ext>
            </a:extLst>
          </p:cNvPr>
          <p:cNvSpPr>
            <a:spLocks noGrp="1"/>
          </p:cNvSpPr>
          <p:nvPr>
            <p:ph type="title"/>
          </p:nvPr>
        </p:nvSpPr>
        <p:spPr>
          <a:xfrm>
            <a:off x="628769" y="219298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36C3F433-DCB0-AD8E-5300-C87E762E1C2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67</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61751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523631414"/>
              </p:ext>
            </p:extLst>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Q21_2. Have any of the following been discussed with you about your medication? Benefits of medication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530626928"/>
              </p:ext>
            </p:extLst>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Q21_1. Have any of the following been discussed with you about your medication? Purpose of medication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81266"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four main sections.</a:t>
            </a:r>
          </a:p>
          <a:p>
            <a:pPr>
              <a:spcBef>
                <a:spcPts val="600"/>
              </a:spcBef>
              <a:spcAft>
                <a:spcPts val="600"/>
              </a:spcAft>
            </a:pPr>
            <a:r>
              <a:rPr lang="en-GB" sz="1600" b="1" dirty="0">
                <a:latin typeface="Arial" panose="020B0604020202020204" pitchFamily="34" charset="0"/>
                <a:cs typeface="Arial" panose="020B0604020202020204" pitchFamily="34" charset="0"/>
              </a:rPr>
              <a:t>Background and methodology </a:t>
            </a:r>
          </a:p>
          <a:p>
            <a:pPr>
              <a:spcBef>
                <a:spcPts val="600"/>
              </a:spcBef>
              <a:spcAft>
                <a:spcPts val="600"/>
              </a:spcAft>
            </a:pPr>
            <a:r>
              <a:rPr lang="en-GB" sz="1200" dirty="0">
                <a:latin typeface="Arial" panose="020B0604020202020204" pitchFamily="34" charset="0"/>
                <a:cs typeface="Arial" panose="020B0604020202020204" pitchFamily="34" charset="0"/>
              </a:rPr>
              <a:t>Provides information about the survey programme, how the survey is run and details on the contents of this report.</a:t>
            </a:r>
          </a:p>
          <a:p>
            <a:pPr>
              <a:spcBef>
                <a:spcPts val="600"/>
              </a:spcBef>
            </a:pPr>
            <a:r>
              <a:rPr lang="en-GB" sz="1600" b="1" dirty="0">
                <a:latin typeface="Arial" panose="020B0604020202020204" pitchFamily="34" charset="0"/>
                <a:cs typeface="Arial" panose="020B0604020202020204" pitchFamily="34" charset="0"/>
              </a:rPr>
              <a:t>Scoring and Benchmarking: Assessment Service Groups</a:t>
            </a:r>
          </a:p>
          <a:p>
            <a:pPr>
              <a:spcBef>
                <a:spcPts val="600"/>
              </a:spcBef>
            </a:pP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the following individual ASG: </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Adult Mental Health Services ASG - shows how your trust performs for each evaluative question in the survey against other trusts with Adult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Older People’s Mental Health Services - ASG shows how your trust performs for each evaluative question in the survey against other trusts with Older People’s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Please note that data is not provided for CYPMHS due to a low number of responses.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Change over time: 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I</a:t>
            </a:r>
            <a:r>
              <a:rPr lang="en-US" sz="1200" dirty="0" err="1">
                <a:latin typeface="Arial" panose="020B0604020202020204" pitchFamily="34" charset="0"/>
                <a:cs typeface="Arial" panose="020B0604020202020204" pitchFamily="34" charset="0"/>
              </a:rPr>
              <a:t>ncludes</a:t>
            </a:r>
            <a:r>
              <a:rPr lang="en-US" sz="1200" dirty="0">
                <a:latin typeface="Arial" panose="020B0604020202020204" pitchFamily="34" charset="0"/>
                <a:cs typeface="Arial" panose="020B0604020202020204" pitchFamily="34" charset="0"/>
              </a:rPr>
              <a:t> your trust’s mean score for each evaluative question in the survey. Significance test table compares 2025 score to your 2023 and 2024 mean score. This allows you to see if your trust has made statistically significant improvements between survey years.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Scores are provided for </a:t>
            </a:r>
            <a:r>
              <a:rPr lang="en-GB" sz="1200" dirty="0">
                <a:latin typeface="Arial" panose="020B0604020202020204" pitchFamily="34" charset="0"/>
                <a:cs typeface="Arial" panose="020B0604020202020204" pitchFamily="34" charset="0"/>
              </a:rPr>
              <a:t>Adult Mental Health Services and Older People’s Mental Health Services.</a:t>
            </a: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Comparison to other trusts </a:t>
            </a:r>
          </a:p>
          <a:p>
            <a:pPr>
              <a:spcBef>
                <a:spcPts val="600"/>
              </a:spcBef>
              <a:spcAft>
                <a:spcPts val="600"/>
              </a:spcAft>
            </a:pPr>
            <a:r>
              <a:rPr lang="en-GB" sz="1200" dirty="0">
                <a:latin typeface="Arial" panose="020B0604020202020204" pitchFamily="34" charset="0"/>
                <a:cs typeface="Arial" panose="020B0604020202020204" pitchFamily="34" charset="0"/>
              </a:rPr>
              <a:t>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464881107"/>
              </p:ext>
            </p:extLst>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Q21_3. Have any of the following been discussed with you about your medication? Side effects of medication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667580316"/>
              </p:ext>
            </p:extLst>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Q32_3. In the last 12 months, did your NHS mental health team give you any help or advice with finding support for…Help with money or benefits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377435763"/>
              </p:ext>
            </p:extLst>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Q32_1. In the last 12 months, did your NHS mental health team give you any help or advice with finding support for…Joining a group (e.g. art, sport etc)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Q32_2. In the last 12 months, did your NHS mental health team give you any help or advice with finding support for…Finding or keeping work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50186724"/>
              </p:ext>
            </p:extLst>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1D0120-9697-537B-CC10-9900D01C125F}"/>
              </a:ext>
            </a:extLst>
          </p:cNvPr>
          <p:cNvSpPr>
            <a:spLocks noGrp="1"/>
          </p:cNvSpPr>
          <p:nvPr>
            <p:ph type="title"/>
          </p:nvPr>
        </p:nvSpPr>
        <p:spPr>
          <a:xfrm>
            <a:off x="628768" y="1913524"/>
            <a:ext cx="953011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F8B2183-60AC-CBB9-8AB0-936734BCB5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74</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119938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D4CB6-D2BA-AD0B-1AEA-5CCA00A1256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8A10C21-3982-CB0A-6096-EB19FB7FD5E5}"/>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C0F652D6-618D-6AA0-BF32-9438855EBAAB}"/>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37829850-E8E8-DECA-D52C-4C2936FB98CE}"/>
              </a:ext>
            </a:extLst>
          </p:cNvPr>
          <p:cNvGraphicFramePr>
            <a:graphicFrameLocks noGrp="1"/>
          </p:cNvGraphicFramePr>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084386-48E3-1AE6-1676-1DCF4367288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543835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716D5-FBA0-B66C-4BC1-B4CFCC6ACBF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FF81247-A2B8-95FE-868E-936FCBC56645}"/>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B8330AA4-1FBC-EEEF-51AE-83C9E62DA9A9}"/>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CBAB8B10-9F95-FB21-62E7-6ABDFC0E5D72}"/>
              </a:ext>
            </a:extLst>
          </p:cNvPr>
          <p:cNvGraphicFramePr>
            <a:graphicFrameLocks noGrp="1"/>
          </p:cNvGraphicFramePr>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2A153051-8591-D085-97A2-D9111084FD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602114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7E716-B81E-DF61-CE3E-F13610C2D19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340E38D-9572-BD88-E171-A56F703419B0}"/>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9E4FC6BF-5B4F-2C08-76B6-8B48E4EC448B}"/>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17DE6BFF-1142-328D-F346-80A44BBE473E}"/>
              </a:ext>
            </a:extLst>
          </p:cNvPr>
          <p:cNvGraphicFramePr>
            <a:graphicFrameLocks noGrp="1"/>
          </p:cNvGraphicFramePr>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5590FCB7-2977-5840-9EA0-E251A48A345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3239905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D086F-F4BA-5A49-3A11-BC1301D2D2D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B0A7363-A48E-6F0C-C773-21CED5F77D5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BC40E779-1B25-330B-C45B-D6B391FF0452}"/>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A4050EBF-28CD-2D5D-3A5B-0FAC969E9A9B}"/>
              </a:ext>
            </a:extLst>
          </p:cNvPr>
          <p:cNvGraphicFramePr>
            <a:graphicFrameLocks noGrp="1"/>
          </p:cNvGraphicFramePr>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7794E5AF-059F-1AD7-2988-0A6543E263C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4364158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976F9-39F5-3862-3FAA-E07B6FC8085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993B799-C6D7-7D1D-7F82-1F15ABC5744F}"/>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569C1C5C-2C89-9DA3-0489-404DF4D9CAE1}"/>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5EF33DFA-693F-082E-7142-28795F878AEF}"/>
              </a:ext>
            </a:extLst>
          </p:cNvPr>
          <p:cNvGraphicFramePr>
            <a:graphicFrameLocks noGrp="1"/>
          </p:cNvGraphicFramePr>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1CEA4A-F1D2-AFE6-8087-7FE618BD780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21316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6C1AA-0947-A3E2-F8F1-A6F7D4EA4B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83E423-EBBD-3BF2-B22E-98C57D825883}"/>
              </a:ext>
            </a:extLst>
          </p:cNvPr>
          <p:cNvSpPr>
            <a:spLocks noGrp="1"/>
          </p:cNvSpPr>
          <p:nvPr>
            <p:ph type="title"/>
          </p:nvPr>
        </p:nvSpPr>
        <p:spPr/>
        <p:txBody>
          <a:bodyPr>
            <a:normAutofit/>
          </a:bodyPr>
          <a:lstStyle/>
          <a:p>
            <a:r>
              <a:rPr lang="en-GB"/>
              <a:t>Using the survey results (continued)</a:t>
            </a:r>
          </a:p>
        </p:txBody>
      </p:sp>
      <p:sp>
        <p:nvSpPr>
          <p:cNvPr id="14" name="TextBox 13">
            <a:extLst>
              <a:ext uri="{FF2B5EF4-FFF2-40B4-BE49-F238E27FC236}">
                <a16:creationId xmlns:a16="http://schemas.microsoft.com/office/drawing/2014/main" id="{0A6AE630-42CA-987B-B45F-8AFD12C941B9}"/>
              </a:ext>
            </a:extLst>
          </p:cNvPr>
          <p:cNvSpPr txBox="1"/>
          <p:nvPr/>
        </p:nvSpPr>
        <p:spPr>
          <a:xfrm>
            <a:off x="381274" y="1274495"/>
            <a:ext cx="11268000" cy="5042339"/>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several types of graphs in this report that show how the score for your trust compares to the scores achieved by all trusts that took part in the survey.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the sections ‘Benchmarking Adult Mental Health Services and Older People’s Mental Health Services’ use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a:t>
            </a:r>
            <a:r>
              <a:rPr lang="en-GB" sz="1200" dirty="0">
                <a:latin typeface="Arial" panose="020B0604020202020204" pitchFamily="34" charset="0"/>
                <a:cs typeface="Arial" panose="020B0604020202020204" pitchFamily="34" charset="0"/>
                <a:hlinkClick r:id="rId4" action="ppaction://hlinksldjump"/>
              </a:rPr>
              <a:t>How to interpret benchmarking in this report</a:t>
            </a:r>
            <a:r>
              <a:rPr lang="en-GB" sz="1200" dirty="0">
                <a:latin typeface="Arial" panose="020B0604020202020204" pitchFamily="34" charset="0"/>
                <a:cs typeface="Arial" panose="020B0604020202020204" pitchFamily="34" charset="0"/>
              </a:rPr>
              <a:t>’ slides.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Full national results; technical document</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National and trust-level data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all trusts who took part in the 2025 Community mental health survey.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details of the methodology for the survey, instructions for trusts and contractors to carry out the survey, and the survey development report can also be found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NHS Surveys website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NHS Patient Survey Programme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including results from other surveys.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8"/>
              </a:rPr>
              <a:t>CQC monitors providers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D534BD01-079B-1937-8EB4-72EBF2A92DA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2271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33030-5D82-5B8F-BF61-290355CFD50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6E71969-01D3-41B2-CCB0-F3301F2A288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9B3653A3-CAC9-F569-99A3-50412B8791AA}"/>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A4906DEC-8ECE-A935-6178-446E13C5BBFE}"/>
              </a:ext>
            </a:extLst>
          </p:cNvPr>
          <p:cNvGraphicFramePr>
            <a:graphicFrameLocks noGrp="1"/>
          </p:cNvGraphicFramePr>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CAAFCA96-F7E5-75E4-BFCE-37E435150F4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9049212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690465" y="748750"/>
            <a:ext cx="7422765" cy="553998"/>
          </a:xfrm>
        </p:spPr>
        <p:txBody>
          <a:bodyPr/>
          <a:lstStyle/>
          <a:p>
            <a:r>
              <a:rPr lang="en-GB" sz="4000"/>
              <a:t>Thank you.</a:t>
            </a:r>
            <a:endParaRPr lang="en-GB"/>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690465" y="1972178"/>
            <a:ext cx="5969013"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800">
                <a:latin typeface="Arial" panose="020B0604020202020204" pitchFamily="34" charset="0"/>
                <a:cs typeface="Arial" panose="020B0604020202020204" pitchFamily="34" charset="0"/>
              </a:rPr>
              <a:t>For further information please contact the Survey Coordination Centre: </a:t>
            </a:r>
          </a:p>
        </p:txBody>
      </p:sp>
      <p:sp>
        <p:nvSpPr>
          <p:cNvPr id="6" name="Title 4">
            <a:extLst>
              <a:ext uri="{FF2B5EF4-FFF2-40B4-BE49-F238E27FC236}">
                <a16:creationId xmlns:a16="http://schemas.microsoft.com/office/drawing/2014/main" id="{200F0B5E-CFE0-473B-9158-4E88FE81D923}"/>
              </a:ext>
            </a:extLst>
          </p:cNvPr>
          <p:cNvSpPr txBox="1">
            <a:spLocks/>
          </p:cNvSpPr>
          <p:nvPr/>
        </p:nvSpPr>
        <p:spPr>
          <a:xfrm>
            <a:off x="690465" y="3043650"/>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a:latin typeface="Arial" panose="020B0604020202020204" pitchFamily="34" charset="0"/>
                <a:cs typeface="Arial" panose="020B0604020202020204" pitchFamily="34" charset="0"/>
              </a:rPr>
              <a:t>mentalhealth@surveycoordination.com</a:t>
            </a:r>
          </a:p>
        </p:txBody>
      </p:sp>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81</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C2BFA8-D457-9106-3D01-2EAD3914717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6" name="Title 4">
            <a:extLst>
              <a:ext uri="{FF2B5EF4-FFF2-40B4-BE49-F238E27FC236}">
                <a16:creationId xmlns:a16="http://schemas.microsoft.com/office/drawing/2014/main" id="{33431F9C-FDA3-18C9-8C1B-5ACB62CC3A4D}"/>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
        <p:nvSpPr>
          <p:cNvPr id="2" name="Slide Number Placeholder 1">
            <a:extLst>
              <a:ext uri="{FF2B5EF4-FFF2-40B4-BE49-F238E27FC236}">
                <a16:creationId xmlns:a16="http://schemas.microsoft.com/office/drawing/2014/main" id="{D0277348-2B95-623C-7C46-A6FE2D6427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0963787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4e1a5c445f8cb87e2083fc6ac96e8825">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4714615642b11e9903dbe68d7aed2b9d"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Props1.xml><?xml version="1.0" encoding="utf-8"?>
<ds:datastoreItem xmlns:ds="http://schemas.openxmlformats.org/officeDocument/2006/customXml" ds:itemID="{C5E15CE6-1E2A-44B8-ADFC-5558971AED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3.xml><?xml version="1.0" encoding="utf-8"?>
<ds:datastoreItem xmlns:ds="http://schemas.openxmlformats.org/officeDocument/2006/customXml" ds:itemID="{AEF1FDA9-47CC-4565-96F4-EE972FE6E56B}">
  <ds:schemaRefs>
    <ds:schemaRef ds:uri="1d162527-c308-4a98-98b8-9e726c57dd8b"/>
    <ds:schemaRef ds:uri="c497441b-d3fe-4788-8629-aff52d38f51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3591</TotalTime>
  <Words>9103</Words>
  <Application>Microsoft Office PowerPoint</Application>
  <PresentationFormat>Widescreen</PresentationFormat>
  <Paragraphs>1017</Paragraphs>
  <Slides>81</Slides>
  <Notes>43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81</vt:i4>
      </vt:variant>
    </vt:vector>
  </HeadingPairs>
  <TitlesOfParts>
    <vt:vector size="89" baseType="lpstr">
      <vt:lpstr>Aptos</vt:lpstr>
      <vt:lpstr>Aptos Display</vt:lpstr>
      <vt:lpstr>Arial</vt:lpstr>
      <vt:lpstr>Arial Black</vt:lpstr>
      <vt:lpstr>Calibri</vt:lpstr>
      <vt:lpstr>Calibri Light</vt:lpstr>
      <vt:lpstr>Office Theme</vt:lpstr>
      <vt:lpstr>Custom Design</vt:lpstr>
      <vt:lpstr>Midlands Partnership University NHS Foundation Trust</vt:lpstr>
      <vt:lpstr>Contents</vt:lpstr>
      <vt:lpstr>Background and methodology</vt:lpstr>
      <vt:lpstr>Background and methodology</vt:lpstr>
      <vt:lpstr>Background and methodology (continued)</vt:lpstr>
      <vt:lpstr>Key terms used in this report</vt:lpstr>
      <vt:lpstr>Using the survey results</vt:lpstr>
      <vt:lpstr>Using the survey results (continued)</vt:lpstr>
      <vt:lpstr>Scoring and Benchmarking Adult Mental Health Services and Older People’s Mental Health Services</vt:lpstr>
      <vt:lpstr>How questions are scored</vt:lpstr>
      <vt:lpstr>PowerPoint Presentation</vt:lpstr>
      <vt:lpstr>PowerPoint Presentation</vt:lpstr>
      <vt:lpstr>How to interpret charts in this report</vt:lpstr>
      <vt:lpstr>Assessment Service Group: Adult Mental Health Services</vt:lpstr>
      <vt:lpstr>Section 1. Support while waiting </vt:lpstr>
      <vt:lpstr>Section 1. Support while waiting (continued)</vt:lpstr>
      <vt:lpstr>Section 2. Mental Health Team </vt:lpstr>
      <vt:lpstr>Section 2. Mental Health Team (continued)</vt:lpstr>
      <vt:lpstr>Section 2. Mental Health Team (continued)</vt:lpstr>
      <vt:lpstr>Section 3. Your care </vt:lpstr>
      <vt:lpstr>Section 3. Your care (continued)</vt:lpstr>
      <vt:lpstr>Section 3. Your care (continued)</vt:lpstr>
      <vt:lpstr>Section 4. Medication</vt:lpstr>
      <vt:lpstr>Section 4. Medication (continued)</vt:lpstr>
      <vt:lpstr>Section 4. Medication (continued)</vt:lpstr>
      <vt:lpstr>Section 5. Psychological therapies </vt:lpstr>
      <vt:lpstr>Section 5. Psychological therapies (continued)</vt:lpstr>
      <vt:lpstr>Section 6. Crisis care support </vt:lpstr>
      <vt:lpstr>Section 6. Crisis care support (continued)</vt:lpstr>
      <vt:lpstr>Section 7. Crisis care access </vt:lpstr>
      <vt:lpstr>Section 7. Crisis care access (continued)</vt:lpstr>
      <vt:lpstr>Section 8. Support with other areas of life</vt:lpstr>
      <vt:lpstr>Section 8. Support with other areas of life (continued)</vt:lpstr>
      <vt:lpstr>Section 8. Support with other areas of life (continued)</vt:lpstr>
      <vt:lpstr>Section 9. Support in accessing care </vt:lpstr>
      <vt:lpstr>Section 9. Support in accessing care (continued)</vt:lpstr>
      <vt:lpstr>Section 10. Respect, dignity and compassion </vt:lpstr>
      <vt:lpstr>Section 10. Respect, dignity and compassion (continued)</vt:lpstr>
      <vt:lpstr>Section 11. Overall experience</vt:lpstr>
      <vt:lpstr>Section 11. Overall experience (continued)</vt:lpstr>
      <vt:lpstr>PowerPoint Presentation</vt:lpstr>
      <vt:lpstr>Section 12. Feedback (continued)</vt:lpstr>
      <vt:lpstr>Assessment Service Group: Older People’s Mental Health Services</vt:lpstr>
      <vt:lpstr>PowerPoint Presentation</vt:lpstr>
      <vt:lpstr>Change over time</vt:lpstr>
      <vt:lpstr>How to interpret change over time in this report</vt:lpstr>
      <vt:lpstr>Assessment Service Group: Adult Mental Health Services</vt:lpstr>
      <vt:lpstr>Section 1. Support while waiting</vt:lpstr>
      <vt:lpstr>Section 2. Mental Health Team</vt:lpstr>
      <vt:lpstr>Section 2. Mental Health Team (continued)</vt:lpstr>
      <vt:lpstr>Section 2. Mental Health Team (continued)</vt:lpstr>
      <vt:lpstr>Section 3. Your care</vt:lpstr>
      <vt:lpstr>Section 3. Your care (continued)</vt:lpstr>
      <vt:lpstr>Section 4. Medication</vt:lpstr>
      <vt:lpstr>Section 5. Psychological Therapies</vt:lpstr>
      <vt:lpstr>Section 6. Crisis care support</vt:lpstr>
      <vt:lpstr>Section 7. Crisis care access</vt:lpstr>
      <vt:lpstr>Section 8. Support with other areas of life</vt:lpstr>
      <vt:lpstr>Section 8. Support with other areas of life (continued)</vt:lpstr>
      <vt:lpstr>Section 9. Support in accessing care</vt:lpstr>
      <vt:lpstr>Section 10. Respect, dignity and compassion</vt:lpstr>
      <vt:lpstr>Section 11. Overall experience</vt:lpstr>
      <vt:lpstr>Section 12. Feedback</vt:lpstr>
      <vt:lpstr>Assessment Service Group: Older People’s Mental Health Services</vt:lpstr>
      <vt:lpstr>PowerPoint Presentation</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Samantha Guymer</cp:lastModifiedBy>
  <cp:revision>111</cp:revision>
  <dcterms:created xsi:type="dcterms:W3CDTF">2021-03-04T09:52:26Z</dcterms:created>
  <dcterms:modified xsi:type="dcterms:W3CDTF">2026-03-21T10:46:14Z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